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4630400" cy="8229600"/>
  <p:notesSz cx="8229600" cy="14630400"/>
  <p:embeddedFontLst>
    <p:embeddedFont>
      <p:font typeface="IBM Plex Sans Medium"/>
      <p:regular r:id="rId48"/>
    </p:embeddedFont>
    <p:embeddedFont>
      <p:font typeface="IBM Plex Sans Medium"/>
      <p:regular r:id="rId49"/>
    </p:embeddedFont>
    <p:embeddedFont>
      <p:font typeface="IBM Plex Sans Medium"/>
      <p:regular r:id="rId50"/>
    </p:embeddedFont>
    <p:embeddedFont>
      <p:font typeface="IBM Plex Sans Medium"/>
      <p:regular r:id="rId51"/>
    </p:embeddedFont>
    <p:embeddedFont>
      <p:font typeface="Roboto"/>
      <p:regular r:id="rId52"/>
    </p:embeddedFont>
    <p:embeddedFont>
      <p:font typeface="Roboto"/>
      <p:regular r:id="rId53"/>
    </p:embeddedFont>
    <p:embeddedFont>
      <p:font typeface="Roboto"/>
      <p:regular r:id="rId54"/>
    </p:embeddedFont>
    <p:embeddedFont>
      <p:font typeface="Roboto"/>
      <p:regular r:id="rId5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openxmlformats.org/officeDocument/2006/relationships/font" Target="fonts/font1.fntdata"/><Relationship Id="rId49" Type="http://schemas.openxmlformats.org/officeDocument/2006/relationships/font" Target="fonts/font2.fntdata"/><Relationship Id="rId50" Type="http://schemas.openxmlformats.org/officeDocument/2006/relationships/font" Target="fonts/font3.fntdata"/><Relationship Id="rId51" Type="http://schemas.openxmlformats.org/officeDocument/2006/relationships/font" Target="fonts/font4.fntdata"/><Relationship Id="rId52" Type="http://schemas.openxmlformats.org/officeDocument/2006/relationships/font" Target="fonts/font5.fntdata"/><Relationship Id="rId53" Type="http://schemas.openxmlformats.org/officeDocument/2006/relationships/font" Target="fonts/font6.fntdata"/><Relationship Id="rId54" Type="http://schemas.openxmlformats.org/officeDocument/2006/relationships/font" Target="fonts/font7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0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png"/><Relationship Id="rId7" Type="http://schemas.openxmlformats.org/officeDocument/2006/relationships/image" Target="../media/image-23-7.png"/><Relationship Id="rId8" Type="http://schemas.openxmlformats.org/officeDocument/2006/relationships/slideLayout" Target="../slideLayouts/slideLayout24.xml"/><Relationship Id="rId9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slideLayout" Target="../slideLayouts/slideLayout26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slideLayout" Target="../slideLayouts/slideLayout30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png"/><Relationship Id="rId6" Type="http://schemas.openxmlformats.org/officeDocument/2006/relationships/image" Target="../media/image-31-6.png"/><Relationship Id="rId7" Type="http://schemas.openxmlformats.org/officeDocument/2006/relationships/image" Target="../media/image-31-7.png"/><Relationship Id="rId8" Type="http://schemas.openxmlformats.org/officeDocument/2006/relationships/image" Target="../media/image-31-8.png"/><Relationship Id="rId9" Type="http://schemas.openxmlformats.org/officeDocument/2006/relationships/slideLayout" Target="../slideLayouts/slideLayout32.xml"/><Relationship Id="rId10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image" Target="../media/image-35-5.png"/><Relationship Id="rId6" Type="http://schemas.openxmlformats.org/officeDocument/2006/relationships/image" Target="../media/image-35-6.png"/><Relationship Id="rId7" Type="http://schemas.openxmlformats.org/officeDocument/2006/relationships/slideLayout" Target="../slideLayouts/slideLayout36.xml"/><Relationship Id="rId8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slideLayout" Target="../slideLayouts/slideLayout38.xml"/><Relationship Id="rId5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slideLayout" Target="../slideLayouts/slideLayout39.xml"/><Relationship Id="rId5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081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Угрозы в больших языковых моделях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4862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Галлюцинации, искажения и ошибки в больших языковых моделях (LLM) представляют собой критические угрозы. В условиях быстрого внедрения ИИ в корпоративные системы, руководителям ИТ и служб безопасности необходимо понимать эти риски и внедрять комплексные защитные меры.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965"/>
            <a:ext cx="595538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Топ-10 угроз безопасности LLM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483638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93790" y="1730454"/>
            <a:ext cx="6441996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1855470"/>
            <a:ext cx="32457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Манипуляция входными данными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2198727"/>
            <a:ext cx="64419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Обман модели через адверсарные атаки.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394496" y="1483638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394496" y="1730454"/>
            <a:ext cx="6442115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7394496" y="185547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Отравление данных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394496" y="2198727"/>
            <a:ext cx="64421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Компрометация обучающих наборов.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93790" y="2730579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93790" y="2977396"/>
            <a:ext cx="6441996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310241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Инверсия модели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3445669"/>
            <a:ext cx="64419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Извлечение конфиденциальной информации.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7394496" y="2730579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394496" y="2977396"/>
            <a:ext cx="6442115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394496" y="3102412"/>
            <a:ext cx="297608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Определение принадлежности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394496" y="3445669"/>
            <a:ext cx="64421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 использования данных в обучении.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793790" y="3977521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793790" y="4224338"/>
            <a:ext cx="6441996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434935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Кража моделей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93790" y="4692610"/>
            <a:ext cx="64419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Несанкционированное копирование параметров.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7394496" y="3977521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06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394496" y="4224338"/>
            <a:ext cx="6442115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5" name="Text 23"/>
          <p:cNvSpPr/>
          <p:nvPr/>
        </p:nvSpPr>
        <p:spPr>
          <a:xfrm>
            <a:off x="7394496" y="4349353"/>
            <a:ext cx="288619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на цепочку поставок ML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394496" y="4692610"/>
            <a:ext cx="64421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Компрометация MLOps-инфраструктуры.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793790" y="5224463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07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793790" y="5471279"/>
            <a:ext cx="6441996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5596295"/>
            <a:ext cx="340149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через трансферное обучение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93790" y="5939552"/>
            <a:ext cx="64419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Перенос вредоносного поведения между моделями.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7394496" y="5224463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08</a:t>
            </a:r>
            <a:endParaRPr lang="en-US" sz="1250" dirty="0"/>
          </a:p>
        </p:txBody>
      </p:sp>
      <p:sp>
        <p:nvSpPr>
          <p:cNvPr id="32" name="Shape 30"/>
          <p:cNvSpPr/>
          <p:nvPr/>
        </p:nvSpPr>
        <p:spPr>
          <a:xfrm>
            <a:off x="7394496" y="5471279"/>
            <a:ext cx="6442115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33" name="Text 31"/>
          <p:cNvSpPr/>
          <p:nvPr/>
        </p:nvSpPr>
        <p:spPr>
          <a:xfrm>
            <a:off x="7394496" y="559629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Смещение модели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7394496" y="5939552"/>
            <a:ext cx="64421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Манипуляция распределением данных.</a:t>
            </a:r>
            <a:endParaRPr lang="en-US" sz="1250" dirty="0"/>
          </a:p>
        </p:txBody>
      </p:sp>
      <p:sp>
        <p:nvSpPr>
          <p:cNvPr id="35" name="Text 33"/>
          <p:cNvSpPr/>
          <p:nvPr/>
        </p:nvSpPr>
        <p:spPr>
          <a:xfrm>
            <a:off x="793790" y="6471404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09</a:t>
            </a:r>
            <a:endParaRPr lang="en-US" sz="1250" dirty="0"/>
          </a:p>
        </p:txBody>
      </p:sp>
      <p:sp>
        <p:nvSpPr>
          <p:cNvPr id="36" name="Shape 34"/>
          <p:cNvSpPr/>
          <p:nvPr/>
        </p:nvSpPr>
        <p:spPr>
          <a:xfrm>
            <a:off x="793790" y="6718221"/>
            <a:ext cx="6441996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37" name="Text 35"/>
          <p:cNvSpPr/>
          <p:nvPr/>
        </p:nvSpPr>
        <p:spPr>
          <a:xfrm>
            <a:off x="793790" y="684323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Целостность вывода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793790" y="7186493"/>
            <a:ext cx="64419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Изменение результатов работы модели.</a:t>
            </a:r>
            <a:endParaRPr lang="en-US" sz="1250" dirty="0"/>
          </a:p>
        </p:txBody>
      </p:sp>
      <p:sp>
        <p:nvSpPr>
          <p:cNvPr id="39" name="Text 37"/>
          <p:cNvSpPr/>
          <p:nvPr/>
        </p:nvSpPr>
        <p:spPr>
          <a:xfrm>
            <a:off x="7394496" y="6471404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10</a:t>
            </a:r>
            <a:endParaRPr lang="en-US" sz="1250" dirty="0"/>
          </a:p>
        </p:txBody>
      </p:sp>
      <p:sp>
        <p:nvSpPr>
          <p:cNvPr id="40" name="Shape 38"/>
          <p:cNvSpPr/>
          <p:nvPr/>
        </p:nvSpPr>
        <p:spPr>
          <a:xfrm>
            <a:off x="7394496" y="6718221"/>
            <a:ext cx="6442115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41" name="Text 39"/>
          <p:cNvSpPr/>
          <p:nvPr/>
        </p:nvSpPr>
        <p:spPr>
          <a:xfrm>
            <a:off x="7394496" y="684323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Отравление модели</a:t>
            </a:r>
            <a:endParaRPr lang="en-US" sz="1550" dirty="0"/>
          </a:p>
        </p:txBody>
      </p:sp>
      <p:sp>
        <p:nvSpPr>
          <p:cNvPr id="42" name="Text 40"/>
          <p:cNvSpPr/>
          <p:nvPr/>
        </p:nvSpPr>
        <p:spPr>
          <a:xfrm>
            <a:off x="7394496" y="7186493"/>
            <a:ext cx="64421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Прямая манипуляция параметрами модели.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8294"/>
            <a:ext cx="103816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на манипуляцию входными данными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0520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на манипуляцию входными данными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включая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адверсарные атаки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направлены на обман модели путем преднамеренного изменения входных данных для получения некорректных результатов.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46352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Методы защиты включают: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004310"/>
            <a:ext cx="4215289" cy="1778556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992148" y="4202668"/>
            <a:ext cx="27554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Адверсарное обучение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2148" y="4631888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Обучение модели на специально подготовленных примерах повышает ее устойчивость к манипуляциям.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4004310"/>
            <a:ext cx="4215408" cy="1778556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5405795" y="420266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Робастные модели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05795" y="4631888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Применение моделей, изначально разработанных с встроенными механизмами защиты от атак.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4004310"/>
            <a:ext cx="4215289" cy="1778556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12" name="Text 10"/>
          <p:cNvSpPr/>
          <p:nvPr/>
        </p:nvSpPr>
        <p:spPr>
          <a:xfrm>
            <a:off x="9819561" y="4202668"/>
            <a:ext cx="33726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Валидация входных данных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819561" y="4631888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Проверка входных данных на аномалии и отклонение потенциально вредоносной информации.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00610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от таких атак требует многоуровневого подхода, включающего как превентивные меры, так и динамические системы детекции в режиме реального времени.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7780"/>
            <a:ext cx="82135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атак на входные данные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02349"/>
            <a:ext cx="6422231" cy="3798570"/>
          </a:xfrm>
          <a:prstGeom prst="roundRect">
            <a:avLst>
              <a:gd name="adj" fmla="val 2889"/>
            </a:avLst>
          </a:prstGeom>
          <a:solidFill>
            <a:srgbClr val="292C32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79489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5" name="Shape 3"/>
          <p:cNvSpPr/>
          <p:nvPr/>
        </p:nvSpPr>
        <p:spPr>
          <a:xfrm>
            <a:off x="3707249" y="230469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3885843" y="245352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15008" y="3098483"/>
            <a:ext cx="53523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 №1: Классификация изображений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15008" y="3527703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изменяет изображение кошки, добавляя незаметные искажения, чтобы модель глубокого обучения ошибочно классифицировала его как собаку.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15008" y="4599384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Последствия: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Обход систем защиты или нанесение вреда критически важным системам.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2602349"/>
            <a:ext cx="6422231" cy="3798570"/>
          </a:xfrm>
          <a:prstGeom prst="roundRect">
            <a:avLst>
              <a:gd name="adj" fmla="val 2889"/>
            </a:avLst>
          </a:prstGeom>
          <a:solidFill>
            <a:srgbClr val="292C32"/>
          </a:solidFill>
          <a:ln/>
        </p:spPr>
      </p:sp>
      <p:sp>
        <p:nvSpPr>
          <p:cNvPr id="11" name="Shape 9"/>
          <p:cNvSpPr/>
          <p:nvPr/>
        </p:nvSpPr>
        <p:spPr>
          <a:xfrm>
            <a:off x="7414379" y="2579489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27838" y="230469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10506432" y="245352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35597" y="3098483"/>
            <a:ext cx="597979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 №2: Обход систем обнаружения вторжений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35597" y="3837861"/>
            <a:ext cx="597979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Атакующий манипулирует сетевым трафиком (например, изменяя IP-адреса или содержимое пакетов), чтобы система обнаружения вторжений на основе глубокого обучения не распознала его как угрозу.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635597" y="5227082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Техника: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Скрытие IP-адреса или шифрование содержимого пакетов приводит к утечке данных или компрометации системы.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93790" y="662416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 примеры демонстрируют важность внедрения надёжных механизмов защиты на всех этапах жизненного цикла ML-модели.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378"/>
            <a:ext cx="7556421" cy="806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атак на манипуляцию входными данными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793790" y="1932623"/>
            <a:ext cx="3713678" cy="1158359"/>
          </a:xfrm>
          <a:prstGeom prst="roundRect">
            <a:avLst>
              <a:gd name="adj" fmla="val 6315"/>
            </a:avLst>
          </a:prstGeom>
          <a:solidFill>
            <a:srgbClr val="292C32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1917383"/>
            <a:ext cx="3713678" cy="60960"/>
          </a:xfrm>
          <a:prstGeom prst="roundRect">
            <a:avLst>
              <a:gd name="adj" fmla="val 31744"/>
            </a:avLst>
          </a:prstGeom>
          <a:solidFill>
            <a:srgbClr val="FFBC8F"/>
          </a:solidFill>
          <a:ln/>
        </p:spPr>
      </p:sp>
      <p:sp>
        <p:nvSpPr>
          <p:cNvPr id="6" name="Shape 3"/>
          <p:cNvSpPr/>
          <p:nvPr/>
        </p:nvSpPr>
        <p:spPr>
          <a:xfrm>
            <a:off x="2457093" y="1739146"/>
            <a:ext cx="386953" cy="386953"/>
          </a:xfrm>
          <a:prstGeom prst="roundRect">
            <a:avLst>
              <a:gd name="adj" fmla="val 236308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2573179" y="1835825"/>
            <a:ext cx="15478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937974" y="2255044"/>
            <a:ext cx="215026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Возможность эксплуатации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937974" y="2533888"/>
            <a:ext cx="342530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636413" y="1932623"/>
            <a:ext cx="3713798" cy="1158359"/>
          </a:xfrm>
          <a:prstGeom prst="roundRect">
            <a:avLst>
              <a:gd name="adj" fmla="val 6315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4636413" y="1917383"/>
            <a:ext cx="3713798" cy="60960"/>
          </a:xfrm>
          <a:prstGeom prst="roundRect">
            <a:avLst>
              <a:gd name="adj" fmla="val 31744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6299835" y="1739146"/>
            <a:ext cx="386953" cy="386953"/>
          </a:xfrm>
          <a:prstGeom prst="roundRect">
            <a:avLst>
              <a:gd name="adj" fmla="val 236308"/>
            </a:avLst>
          </a:prstGeom>
          <a:solidFill>
            <a:srgbClr val="FFBC8F"/>
          </a:solidFill>
          <a:ln/>
        </p:spPr>
      </p:sp>
      <p:sp>
        <p:nvSpPr>
          <p:cNvPr id="13" name="Text 10"/>
          <p:cNvSpPr/>
          <p:nvPr/>
        </p:nvSpPr>
        <p:spPr>
          <a:xfrm>
            <a:off x="6415921" y="1835825"/>
            <a:ext cx="15478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80598" y="2255044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Обнаружаемость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4780598" y="2533888"/>
            <a:ext cx="3425428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Средняя — манипулированные данные часто незаметны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793790" y="3413403"/>
            <a:ext cx="7556421" cy="951905"/>
          </a:xfrm>
          <a:prstGeom prst="roundRect">
            <a:avLst>
              <a:gd name="adj" fmla="val 7685"/>
            </a:avLst>
          </a:prstGeom>
          <a:solidFill>
            <a:srgbClr val="292C32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3398163"/>
            <a:ext cx="7556421" cy="60960"/>
          </a:xfrm>
          <a:prstGeom prst="roundRect">
            <a:avLst>
              <a:gd name="adj" fmla="val 31744"/>
            </a:avLst>
          </a:prstGeom>
          <a:solidFill>
            <a:srgbClr val="FFBC8F"/>
          </a:solidFill>
          <a:ln/>
        </p:spPr>
      </p:sp>
      <p:sp>
        <p:nvSpPr>
          <p:cNvPr id="18" name="Shape 15"/>
          <p:cNvSpPr/>
          <p:nvPr/>
        </p:nvSpPr>
        <p:spPr>
          <a:xfrm>
            <a:off x="4378523" y="3219926"/>
            <a:ext cx="386953" cy="386953"/>
          </a:xfrm>
          <a:prstGeom prst="roundRect">
            <a:avLst>
              <a:gd name="adj" fmla="val 236308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4494609" y="3316605"/>
            <a:ext cx="15478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937974" y="3735824"/>
            <a:ext cx="184427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Техническая сложность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937974" y="4014668"/>
            <a:ext cx="726805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— требует глубоких знаний в ML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793790" y="4639270"/>
            <a:ext cx="2112288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Угрозы и векторы атак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793790" y="5010031"/>
            <a:ext cx="362092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Источник угрозы: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Злоумышленник, обладающий знаниями в области deep learning и обработки изображений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793790" y="5674519"/>
            <a:ext cx="3620929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Вектор атаки: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Специально созданное изменённое изображение, внешне схожее с легитимным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793790" y="6132552"/>
            <a:ext cx="3620929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Уязвимости: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Неточная классификация изображений в модели deep learning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4736902" y="4639270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Последствия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4736902" y="5010031"/>
            <a:ext cx="3620929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Ошибочная классификация, приводящая к обходу защиты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4736902" y="5468064"/>
            <a:ext cx="362092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Повреждение или компрометация системы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4736902" y="5719643"/>
            <a:ext cx="362092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Финансовые потери для организации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4736902" y="5971223"/>
            <a:ext cx="362092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Репутационный ущерб</a:t>
            </a:r>
            <a:endParaRPr lang="en-US" sz="1000" dirty="0"/>
          </a:p>
        </p:txBody>
      </p:sp>
      <p:sp>
        <p:nvSpPr>
          <p:cNvPr id="31" name="Shape 28"/>
          <p:cNvSpPr/>
          <p:nvPr/>
        </p:nvSpPr>
        <p:spPr>
          <a:xfrm>
            <a:off x="793790" y="6735604"/>
            <a:ext cx="7556421" cy="754499"/>
          </a:xfrm>
          <a:prstGeom prst="roundRect">
            <a:avLst>
              <a:gd name="adj" fmla="val 2565"/>
            </a:avLst>
          </a:prstGeom>
          <a:solidFill>
            <a:srgbClr val="4D1F00"/>
          </a:solidFill>
          <a:ln/>
        </p:spPr>
      </p:sp>
      <p:pic>
        <p:nvPicPr>
          <p:cNvPr id="3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34" y="6928604"/>
            <a:ext cx="161211" cy="128945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1212890" y="6896695"/>
            <a:ext cx="7008376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Важно: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Реальная оценка рисков зависит от конкретных условий работы системы машинного обучения. Данная оценка является примерной.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541258"/>
            <a:ext cx="4945856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отравления данных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87241" y="1348145"/>
            <a:ext cx="13055918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отравления данных (Data poisoning attacks)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происходят, когда злоумышленник манипулирует обучающими данными, чтобы заставить модель работать некорректно. Эти атаки особенно опасны, поскольку воздействуют на фундаментальную основу функционирования ML-модели.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241" y="2029063"/>
            <a:ext cx="6527959" cy="6298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4642" y="2816304"/>
            <a:ext cx="1968341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Валидация данных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44642" y="3156704"/>
            <a:ext cx="621315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Тщательная проверка обучающих данных перед использованием, включая автоматизированные проверки и многократную аннотацию.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29063"/>
            <a:ext cx="6527959" cy="6298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2601" y="2816304"/>
            <a:ext cx="2054781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Безопасное хранение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472601" y="3156704"/>
            <a:ext cx="621315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Защищённое хранение обучающих данных: шифрование, безопасные протоколы передачи и межсетевые экраны.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3817977"/>
            <a:ext cx="6527959" cy="62984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44642" y="4605218"/>
            <a:ext cx="1968341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Разделение данных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944642" y="4945618"/>
            <a:ext cx="621315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Изоляция обучающих данных от продакшен-данных для минимизации рисков компрометации.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817977"/>
            <a:ext cx="6527959" cy="6298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72601" y="4605218"/>
            <a:ext cx="1968341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Контроль доступа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7472601" y="4945618"/>
            <a:ext cx="621315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Ограничение доступа к обучающим данным только для доверенных лиц в определённое время.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787241" y="5842992"/>
            <a:ext cx="382178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Дополнительные методы защиты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787241" y="6516053"/>
            <a:ext cx="633591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Мониторинг и аудит: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Регулярный анализ обучающих данных на аномалии.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787241" y="6822996"/>
            <a:ext cx="633591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Валидация модели: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Проверка на независимом валидационном наборе.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787241" y="7129939"/>
            <a:ext cx="633591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Ансамбли моделей: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Использование нескольких моделей для снижения влияния отравления.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7514868" y="6516053"/>
            <a:ext cx="633591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Детекция аномалий: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Выявление подозрительных изменений в данных.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7514868" y="6822996"/>
            <a:ext cx="633591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Версионирование данных: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Отслеживание изменений в обучающих наборах.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7514868" y="7129939"/>
            <a:ext cx="633591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Криптографическая защита: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Цифровые подписи и хеширование данных.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5316"/>
            <a:ext cx="7006590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атак отравления данных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03770" y="1489710"/>
            <a:ext cx="22860" cy="5654754"/>
          </a:xfrm>
          <a:prstGeom prst="roundRect">
            <a:avLst>
              <a:gd name="adj" fmla="val 110698"/>
            </a:avLst>
          </a:prstGeom>
          <a:solidFill>
            <a:srgbClr val="61646A"/>
          </a:solidFill>
          <a:ln/>
        </p:spPr>
      </p:sp>
      <p:sp>
        <p:nvSpPr>
          <p:cNvPr id="4" name="Shape 2"/>
          <p:cNvSpPr/>
          <p:nvPr/>
        </p:nvSpPr>
        <p:spPr>
          <a:xfrm>
            <a:off x="770930" y="1489710"/>
            <a:ext cx="6521410" cy="2523768"/>
          </a:xfrm>
          <a:prstGeom prst="roundRect">
            <a:avLst>
              <a:gd name="adj" fmla="val 1003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2333149" y="1658303"/>
            <a:ext cx="479059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 №1: Обучение спам-классификатора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39522" y="2022991"/>
            <a:ext cx="6184225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отравляет обучающие данные для классификатора спама, внедряя письма с некорректной разметкой (спам как легитимные).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939522" y="2664023"/>
            <a:ext cx="6184225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Методы:</a:t>
            </a:r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Взлом хранения данных, подкуп аннотаторов, уязвимости ПО для разметки.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939522" y="3305056"/>
            <a:ext cx="6184225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Результат:</a:t>
            </a:r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Модель некорректно классифицирует письма (пропускает спам или помечает нормальные как спам).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338060" y="4350782"/>
            <a:ext cx="6521410" cy="2793683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7506653" y="4519374"/>
            <a:ext cx="496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 №2: Классификация сетевого трафика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06653" y="4884063"/>
            <a:ext cx="6184225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Атакующий отравляет данные для модели классификации сетевого трафика (почта, веб, видео), добавляя примеры с неправильными метками.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06653" y="5525095"/>
            <a:ext cx="6184225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Техника: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Внедрение ложно размеченных образцов трафика в обучающую выборку.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06653" y="6166128"/>
            <a:ext cx="6184225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Последствия: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Модель ошибочно классифицирует трафик, приводя к неправильному распределению ресурсов или снижению производительности сети.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3790" y="7334250"/>
            <a:ext cx="1304282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 сценарии подчёркивают критическую важность защиты целостности обучающих данных на всех этапах их жизненного цикла.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602694"/>
            <a:ext cx="5835610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атак отравления данных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7307580" y="1215390"/>
            <a:ext cx="15240" cy="3309699"/>
          </a:xfrm>
          <a:prstGeom prst="roundRect">
            <a:avLst>
              <a:gd name="adj" fmla="val 117712"/>
            </a:avLst>
          </a:prstGeom>
          <a:solidFill>
            <a:srgbClr val="61646A"/>
          </a:solidFill>
          <a:ln/>
        </p:spPr>
      </p:sp>
      <p:sp>
        <p:nvSpPr>
          <p:cNvPr id="4" name="Shape 2"/>
          <p:cNvSpPr/>
          <p:nvPr/>
        </p:nvSpPr>
        <p:spPr>
          <a:xfrm>
            <a:off x="720685" y="1215390"/>
            <a:ext cx="6579275" cy="1071324"/>
          </a:xfrm>
          <a:prstGeom prst="roundRect">
            <a:avLst>
              <a:gd name="adj" fmla="val 1675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5187315" y="1334929"/>
            <a:ext cx="1993106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Возможность эксплуатации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840224" y="1593533"/>
            <a:ext cx="6340197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отравления данных представляют собой угрозу, которую можно реализовать в ML-приложениях и операциях. Злоумышленники могут использовать различные методы для манипулирования обучающими данными.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7330440" y="2525792"/>
            <a:ext cx="6579275" cy="880110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7449979" y="2645331"/>
            <a:ext cx="1494830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Обнаружаемость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449979" y="2903934"/>
            <a:ext cx="6340197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Обнаружить атаки отравления данных крайне сложно, что делает их особенно опасными. Изменения в поведении модели могут быть неочевидны на ранних этапах.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720685" y="3644979"/>
            <a:ext cx="6579275" cy="880110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5470922" y="3764518"/>
            <a:ext cx="1709499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Техническая сложность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840224" y="4023122"/>
            <a:ext cx="6340197" cy="382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успешной атаки требуется доступ к обучающим данным и понимание процесса машинного обучения, что обуславливает средний уровень технической сложности.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735925" y="4704398"/>
            <a:ext cx="205775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Характеристики угрозы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35925" y="5107900"/>
            <a:ext cx="1315854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Источник угрозы: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Злоумышленник с доступом к обучающим данным.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735925" y="5433655"/>
            <a:ext cx="1315854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Вектор атаки: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Внедрение вредоносных данных в обучающий набор.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735925" y="5759410"/>
            <a:ext cx="1315854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Основные уязвимости: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35925" y="6085165"/>
            <a:ext cx="1315854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Недостаточная валидация данных.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735925" y="6318171"/>
            <a:ext cx="1315854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Слабый мониторинг обучающего набора.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735925" y="6551176"/>
            <a:ext cx="1315854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контроля целостности данных.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735925" y="6784181"/>
            <a:ext cx="1315854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Неограниченный доступ к данным.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735925" y="7109936"/>
            <a:ext cx="1315854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Последствия: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Модель принимает некорректные решения на основе отравленных данных, что может привести к серьёзным последствиям для бизнеса.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735925" y="7435691"/>
            <a:ext cx="1315854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отравления данных представляют серьёзную угрозу для систем машинного обучения, особенно в критически важных приложениях. Защита целостности данных предотвращает катастрофические сбои системы.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265"/>
            <a:ext cx="57150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инверсии модели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инверсии модели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происходят, когда злоумышленник реконструирует модель для извлечения конфиденциальной информации из её внутренних данных или предсказаний, представляя серьёзную угрозу конфиденциальности.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45500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896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Контроль доступа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218861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Ограничьте доступ к модели и её предсказаниям, используя многофакторную аутентификацию и шифрование API.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3045500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3789640"/>
            <a:ext cx="33726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Валидация входных данных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9144" y="4218861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Проверяйте входные данные на соответствие формату и логическую согласованность перед обработкой моделью.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50775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949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Мониторинг модели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93790" y="6424136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Отслеживайте аномалии в предсказаниях, логируйте входные/выходные данные и инспектируйте внутренние представления.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5250775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5994916"/>
            <a:ext cx="28613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Регулярное обновление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39144" y="6424136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Периодически переобучайте модель на новых данных для поддержания актуальности и минимизации рисков утечек.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125"/>
            <a:ext cx="772632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атак инверсии модели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91038"/>
            <a:ext cx="6422231" cy="3206115"/>
          </a:xfrm>
          <a:prstGeom prst="roundRect">
            <a:avLst>
              <a:gd name="adj" fmla="val 929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2812256"/>
            <a:ext cx="597979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 №1: Кража данных из модели распознавания лиц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3551634"/>
            <a:ext cx="597979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использует собственную модель для анализа выходных данных целевой модели распознавания лиц, пытаясь восстановить конфиденциальную информацию о людях.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15008" y="4940856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Техника: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Анализ предсказаний модели для реконструкции исходных данных.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591038"/>
            <a:ext cx="6422231" cy="3206115"/>
          </a:xfrm>
          <a:prstGeom prst="roundRect">
            <a:avLst>
              <a:gd name="adj" fmla="val 929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35597" y="2812256"/>
            <a:ext cx="58649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 №2: Обход модели обнаружения ботов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35597" y="3241477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Рекламодатель обучает собственную модель для имитации поведения целевой платформы, чтобы адаптировать своих ботов и обойти механизмы обнаружения.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635597" y="4313158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Стратегия: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Модификация ботов для имитации "человеческих" реакций на основе анализа поведения модели.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02039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 сценарии демонстрируют, как атаки инверсии модели могут использоваться для извлечения конфиденциальной информации и обхода защитных механизмов через анализ поведения модели.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543282"/>
            <a:ext cx="7756446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атак инверсии модели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0218" y="1655564"/>
            <a:ext cx="4238030" cy="1510784"/>
          </a:xfrm>
          <a:prstGeom prst="roundRect">
            <a:avLst>
              <a:gd name="adj" fmla="val 7263"/>
            </a:avLst>
          </a:prstGeom>
          <a:solidFill>
            <a:srgbClr val="292C32"/>
          </a:solidFill>
          <a:ln/>
        </p:spPr>
      </p:sp>
      <p:sp>
        <p:nvSpPr>
          <p:cNvPr id="4" name="Shape 2"/>
          <p:cNvSpPr/>
          <p:nvPr/>
        </p:nvSpPr>
        <p:spPr>
          <a:xfrm>
            <a:off x="790218" y="1632704"/>
            <a:ext cx="4238030" cy="91440"/>
          </a:xfrm>
          <a:prstGeom prst="roundRect">
            <a:avLst>
              <a:gd name="adj" fmla="val 27547"/>
            </a:avLst>
          </a:prstGeom>
          <a:solidFill>
            <a:srgbClr val="FFBC8F"/>
          </a:solidFill>
          <a:ln/>
        </p:spPr>
      </p:sp>
      <p:sp>
        <p:nvSpPr>
          <p:cNvPr id="5" name="Shape 3"/>
          <p:cNvSpPr/>
          <p:nvPr/>
        </p:nvSpPr>
        <p:spPr>
          <a:xfrm>
            <a:off x="2657296" y="1403747"/>
            <a:ext cx="503753" cy="503753"/>
          </a:xfrm>
          <a:prstGeom prst="roundRect">
            <a:avLst>
              <a:gd name="adj" fmla="val 181518"/>
            </a:avLst>
          </a:prstGeom>
          <a:solidFill>
            <a:srgbClr val="FFBC8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8387" y="1529715"/>
            <a:ext cx="201454" cy="25181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0956" y="2075378"/>
            <a:ext cx="279820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Возможность эксплуатации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80956" y="2438400"/>
            <a:ext cx="385655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для ML-приприложений, средняя для ML-операций.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196126" y="1655564"/>
            <a:ext cx="4238030" cy="1510784"/>
          </a:xfrm>
          <a:prstGeom prst="roundRect">
            <a:avLst>
              <a:gd name="adj" fmla="val 7263"/>
            </a:avLst>
          </a:prstGeom>
          <a:solidFill>
            <a:srgbClr val="292C32"/>
          </a:solidFill>
          <a:ln/>
        </p:spPr>
      </p:sp>
      <p:sp>
        <p:nvSpPr>
          <p:cNvPr id="10" name="Shape 7"/>
          <p:cNvSpPr/>
          <p:nvPr/>
        </p:nvSpPr>
        <p:spPr>
          <a:xfrm>
            <a:off x="5196126" y="1632704"/>
            <a:ext cx="4238030" cy="91440"/>
          </a:xfrm>
          <a:prstGeom prst="roundRect">
            <a:avLst>
              <a:gd name="adj" fmla="val 27547"/>
            </a:avLst>
          </a:prstGeom>
          <a:solidFill>
            <a:srgbClr val="FFBC8F"/>
          </a:solidFill>
          <a:ln/>
        </p:spPr>
      </p:sp>
      <p:sp>
        <p:nvSpPr>
          <p:cNvPr id="11" name="Shape 8"/>
          <p:cNvSpPr/>
          <p:nvPr/>
        </p:nvSpPr>
        <p:spPr>
          <a:xfrm>
            <a:off x="7063204" y="1403747"/>
            <a:ext cx="503753" cy="503753"/>
          </a:xfrm>
          <a:prstGeom prst="roundRect">
            <a:avLst>
              <a:gd name="adj" fmla="val 181518"/>
            </a:avLst>
          </a:prstGeom>
          <a:solidFill>
            <a:srgbClr val="FFBC8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95" y="1529715"/>
            <a:ext cx="201454" cy="25181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86864" y="2075378"/>
            <a:ext cx="209907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Обнаружаемость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5386864" y="2438400"/>
            <a:ext cx="385655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Низкая, так как атаки часто маскируются под обычные запросы.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9602033" y="1655564"/>
            <a:ext cx="4238149" cy="1510784"/>
          </a:xfrm>
          <a:prstGeom prst="roundRect">
            <a:avLst>
              <a:gd name="adj" fmla="val 7263"/>
            </a:avLst>
          </a:prstGeom>
          <a:solidFill>
            <a:srgbClr val="292C32"/>
          </a:solidFill>
          <a:ln/>
        </p:spPr>
      </p:sp>
      <p:sp>
        <p:nvSpPr>
          <p:cNvPr id="16" name="Shape 12"/>
          <p:cNvSpPr/>
          <p:nvPr/>
        </p:nvSpPr>
        <p:spPr>
          <a:xfrm>
            <a:off x="9602033" y="1632704"/>
            <a:ext cx="4238149" cy="91440"/>
          </a:xfrm>
          <a:prstGeom prst="roundRect">
            <a:avLst>
              <a:gd name="adj" fmla="val 27547"/>
            </a:avLst>
          </a:prstGeom>
          <a:solidFill>
            <a:srgbClr val="FFBC8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69231" y="1403747"/>
            <a:ext cx="503753" cy="503753"/>
          </a:xfrm>
          <a:prstGeom prst="roundRect">
            <a:avLst>
              <a:gd name="adj" fmla="val 181518"/>
            </a:avLst>
          </a:prstGeom>
          <a:solidFill>
            <a:srgbClr val="FFBC8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321" y="1529715"/>
            <a:ext cx="201454" cy="25181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792772" y="2075378"/>
            <a:ext cx="240006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Техническая сложность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9792772" y="2438400"/>
            <a:ext cx="385667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Средняя, требует глубоких знаний ML и доступа к модели.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790218" y="3523059"/>
            <a:ext cx="2518886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Профиль угрозы</a:t>
            </a:r>
            <a:endParaRPr lang="en-US" sz="1950" dirty="0"/>
          </a:p>
        </p:txBody>
      </p:sp>
      <p:sp>
        <p:nvSpPr>
          <p:cNvPr id="22" name="Text 17"/>
          <p:cNvSpPr/>
          <p:nvPr/>
        </p:nvSpPr>
        <p:spPr>
          <a:xfrm>
            <a:off x="790218" y="4005858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Источник угрозы: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Атакующий с доступом к модели и входным данным.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790218" y="4425553"/>
            <a:ext cx="6320195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Вектор атаки: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Анализ ответов модели на специально сформированные входные данные.</a:t>
            </a:r>
            <a:endParaRPr lang="en-US" sz="1300" dirty="0"/>
          </a:p>
        </p:txBody>
      </p:sp>
      <p:sp>
        <p:nvSpPr>
          <p:cNvPr id="24" name="Text 19"/>
          <p:cNvSpPr/>
          <p:nvPr/>
        </p:nvSpPr>
        <p:spPr>
          <a:xfrm>
            <a:off x="790218" y="5113853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Основные уязвимости: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790218" y="5533549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Выходные данные модели раскрывают конфиденциальную информацию.</a:t>
            </a:r>
            <a:endParaRPr lang="en-US" sz="1300" dirty="0"/>
          </a:p>
        </p:txBody>
      </p:sp>
      <p:sp>
        <p:nvSpPr>
          <p:cNvPr id="26" name="Text 21"/>
          <p:cNvSpPr/>
          <p:nvPr/>
        </p:nvSpPr>
        <p:spPr>
          <a:xfrm>
            <a:off x="790218" y="5860852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ограничений на частоту запросов.</a:t>
            </a:r>
            <a:endParaRPr lang="en-US" sz="1300" dirty="0"/>
          </a:p>
        </p:txBody>
      </p:sp>
      <p:sp>
        <p:nvSpPr>
          <p:cNvPr id="27" name="Text 22"/>
          <p:cNvSpPr/>
          <p:nvPr/>
        </p:nvSpPr>
        <p:spPr>
          <a:xfrm>
            <a:off x="790218" y="6188154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Недостаточная обфускация результатов.</a:t>
            </a:r>
            <a:endParaRPr lang="en-US" sz="1300" dirty="0"/>
          </a:p>
        </p:txBody>
      </p:sp>
      <p:sp>
        <p:nvSpPr>
          <p:cNvPr id="28" name="Text 23"/>
          <p:cNvSpPr/>
          <p:nvPr/>
        </p:nvSpPr>
        <p:spPr>
          <a:xfrm>
            <a:off x="7527608" y="3523059"/>
            <a:ext cx="3184088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Критические последствия</a:t>
            </a:r>
            <a:endParaRPr lang="en-US" sz="1950" dirty="0"/>
          </a:p>
        </p:txBody>
      </p:sp>
      <p:sp>
        <p:nvSpPr>
          <p:cNvPr id="29" name="Text 24"/>
          <p:cNvSpPr/>
          <p:nvPr/>
        </p:nvSpPr>
        <p:spPr>
          <a:xfrm>
            <a:off x="7527608" y="4005858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Компрометация конфиденциальной информации.</a:t>
            </a:r>
            <a:endParaRPr lang="en-US" sz="1300" dirty="0"/>
          </a:p>
        </p:txBody>
      </p:sp>
      <p:sp>
        <p:nvSpPr>
          <p:cNvPr id="30" name="Text 25"/>
          <p:cNvSpPr/>
          <p:nvPr/>
        </p:nvSpPr>
        <p:spPr>
          <a:xfrm>
            <a:off x="7527608" y="4333161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Нарушение требований защиты данных.</a:t>
            </a:r>
            <a:endParaRPr lang="en-US" sz="1300" dirty="0"/>
          </a:p>
        </p:txBody>
      </p:sp>
      <p:sp>
        <p:nvSpPr>
          <p:cNvPr id="31" name="Text 26"/>
          <p:cNvSpPr/>
          <p:nvPr/>
        </p:nvSpPr>
        <p:spPr>
          <a:xfrm>
            <a:off x="7527608" y="4660463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Репутационный ущерб организации.</a:t>
            </a:r>
            <a:endParaRPr lang="en-US" sz="1300" dirty="0"/>
          </a:p>
        </p:txBody>
      </p:sp>
      <p:sp>
        <p:nvSpPr>
          <p:cNvPr id="32" name="Text 27"/>
          <p:cNvSpPr/>
          <p:nvPr/>
        </p:nvSpPr>
        <p:spPr>
          <a:xfrm>
            <a:off x="7527608" y="4987766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Потенциальные судебные иски.</a:t>
            </a:r>
            <a:endParaRPr lang="en-US" sz="1300" dirty="0"/>
          </a:p>
        </p:txBody>
      </p:sp>
      <p:sp>
        <p:nvSpPr>
          <p:cNvPr id="33" name="Text 28"/>
          <p:cNvSpPr/>
          <p:nvPr/>
        </p:nvSpPr>
        <p:spPr>
          <a:xfrm>
            <a:off x="7527608" y="5315069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Утрата конкурентных преимуществ.</a:t>
            </a:r>
            <a:endParaRPr lang="en-US" sz="1300" dirty="0"/>
          </a:p>
        </p:txBody>
      </p:sp>
      <p:sp>
        <p:nvSpPr>
          <p:cNvPr id="34" name="Shape 29"/>
          <p:cNvSpPr/>
          <p:nvPr/>
        </p:nvSpPr>
        <p:spPr>
          <a:xfrm>
            <a:off x="790218" y="6704290"/>
            <a:ext cx="13049964" cy="982028"/>
          </a:xfrm>
          <a:prstGeom prst="roundRect">
            <a:avLst>
              <a:gd name="adj" fmla="val 2565"/>
            </a:avLst>
          </a:prstGeom>
          <a:solidFill>
            <a:srgbClr val="4D1F00"/>
          </a:solidFill>
          <a:ln/>
        </p:spPr>
      </p:sp>
      <p:pic>
        <p:nvPicPr>
          <p:cNvPr id="3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96" y="6957655"/>
            <a:ext cx="209907" cy="167878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1335881" y="6914078"/>
            <a:ext cx="1233642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Важно: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Низкая обнаружаемость в сочетании со средней технической сложностью делает эти атаки особенно опасными для долгосрочной безопасности данных.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425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Природа языковых моделей: корень проблем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212062"/>
            <a:ext cx="3679031" cy="3366254"/>
          </a:xfrm>
          <a:prstGeom prst="roundRect">
            <a:avLst>
              <a:gd name="adj" fmla="val 88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92148" y="2410420"/>
            <a:ext cx="29567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Статистическая природа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2839641"/>
            <a:ext cx="32823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генерируют информацию на основе статистических закономерностей в данных, а не истинного понимания. Это фундаментальное ограничение их архитектуры, которое может приводить к недостоверным результатам.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1179" y="2212062"/>
            <a:ext cx="3679031" cy="3366254"/>
          </a:xfrm>
          <a:prstGeom prst="roundRect">
            <a:avLst>
              <a:gd name="adj" fmla="val 88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4869537" y="2410420"/>
            <a:ext cx="30064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Стремительное развитие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69537" y="2839641"/>
            <a:ext cx="32823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 развитие индустрии ИИ опережает формирование регуляторных механизмов. Это создает зоны риска, где технологические возможности превышают существующие системы контроля и безопасности.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776674"/>
            <a:ext cx="7556421" cy="1778556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992148" y="5975033"/>
            <a:ext cx="31748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Компромисс безопасности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2148" y="6404253"/>
            <a:ext cx="71597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Существует прямая зависимость между мощностью модели и сложностью обеспечения её безопасности. Увеличение параметров LLM экспоненциально усложняет процессы валидации и контроля.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721"/>
            <a:ext cx="956500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на определение принадлежности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3463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на определение принадлежности (Membership inference attacks)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происходят, когда злоумышленник пытается определить, использовались ли конкретные данные при обучении модели, используя её ответы.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92956"/>
            <a:ext cx="198358" cy="24800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3007281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152180"/>
            <a:ext cx="50224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Обучение на рандомизированных данных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581400"/>
            <a:ext cx="64222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техник добавления шума и дифференциальной приватности усложняет определение принадлежности примеров к обучающей выборке.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379" y="2692956"/>
            <a:ext cx="198358" cy="248007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14379" y="3007281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0" name="Text 6"/>
          <p:cNvSpPr/>
          <p:nvPr/>
        </p:nvSpPr>
        <p:spPr>
          <a:xfrm>
            <a:off x="7414379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Обфускация модели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7414379" y="358140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Сокрытие внутренней структуры и параметров модели затрудняет анализ её поведения злоумышленниками.</a:t>
            </a:r>
            <a:endParaRPr lang="en-US" sz="15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81205"/>
            <a:ext cx="198358" cy="248007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3790" y="5195530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4" name="Text 9"/>
          <p:cNvSpPr/>
          <p:nvPr/>
        </p:nvSpPr>
        <p:spPr>
          <a:xfrm>
            <a:off x="79379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Регуляризация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93790" y="5769650"/>
            <a:ext cx="64222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Применение методов регуляризации предотвращает переобучение модели, снижая её способность "запоминать" конкретные образцы из обучающих данных.</a:t>
            </a:r>
            <a:endParaRPr lang="en-US" sz="1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79" y="4881205"/>
            <a:ext cx="198358" cy="248007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14379" y="5195530"/>
            <a:ext cx="64222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8" name="Text 12"/>
          <p:cNvSpPr/>
          <p:nvPr/>
        </p:nvSpPr>
        <p:spPr>
          <a:xfrm>
            <a:off x="7414379" y="5340429"/>
            <a:ext cx="38937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Сокращение обучающих данных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7414379" y="576965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Уменьшение объёма доступной информации ограничивает возможности атакующего для анализа принадлежности.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793790" y="709433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Регулярное тестирование и мониторинг помогают обнаруживать и предотвращать атаки, выявляя нетипичные паттерны запросов.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1024"/>
            <a:ext cx="13042821" cy="1054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атак на определение принадлежности: Финансовые данные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2046803"/>
            <a:ext cx="6988373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Сценарий: Вывод конфиденциальных финансовых данных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847856"/>
            <a:ext cx="6988373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стремится получить доступ к финансовой информации, обучая модель на наборе финансовых записей. Затем он запрашивает, использовались ли данные конкретного человека при обучении. Это позволяет вывести конфиденциальные сведения о финансовом состоянии клиентов.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4079319"/>
            <a:ext cx="6988373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Механизм атаки: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Атакующий обучает модель на финансовых данных и использует её для проверки принадлежности записей, раскрывая чувствительную информацию.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8201263" y="2067997"/>
            <a:ext cx="5642848" cy="1958578"/>
          </a:xfrm>
          <a:prstGeom prst="roundRect">
            <a:avLst>
              <a:gd name="adj" fmla="val 1292"/>
            </a:avLst>
          </a:prstGeom>
          <a:solidFill>
            <a:srgbClr val="4D1F00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9856" y="2299930"/>
            <a:ext cx="263485" cy="21086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801933" y="2278737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Особая опасность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801933" y="2710815"/>
            <a:ext cx="4873585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на определение принадлежности особенно опасны в финансовом секторе, здравоохранении и других областях, где обрабатываются чувствительные персональные данные.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93790" y="4960739"/>
            <a:ext cx="6437114" cy="1968222"/>
          </a:xfrm>
          <a:prstGeom prst="roundRect">
            <a:avLst>
              <a:gd name="adj" fmla="val 557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70930" y="4960739"/>
            <a:ext cx="91440" cy="1968222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2" name="Text 9"/>
          <p:cNvSpPr/>
          <p:nvPr/>
        </p:nvSpPr>
        <p:spPr>
          <a:xfrm>
            <a:off x="1053822" y="5152192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Последствия атаки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99496" y="4960739"/>
            <a:ext cx="6437114" cy="1968222"/>
          </a:xfrm>
          <a:prstGeom prst="roundRect">
            <a:avLst>
              <a:gd name="adj" fmla="val 557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376636" y="4960739"/>
            <a:ext cx="91440" cy="1968222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7659529" y="5152192"/>
            <a:ext cx="5985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Утечка персональных финансовых данных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659529" y="5481042"/>
            <a:ext cx="5985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Нарушение конфиденциальности и приватности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659529" y="5809893"/>
            <a:ext cx="5985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Юридические последствия для организации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659529" y="6138743"/>
            <a:ext cx="5985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Репутационный ущерб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659529" y="6467594"/>
            <a:ext cx="59856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полученных данных для дальнейших атак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93790" y="7118747"/>
            <a:ext cx="1304282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Этот пример подчёркивает важность внедрения надёжных защитных механизмов, таких как дифференциальная приватность, при работе с чувствительными данными в ML-системах.</a:t>
            </a:r>
            <a:endParaRPr lang="en-US" sz="13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9358"/>
            <a:ext cx="1171622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атак на определение принадлежности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494711"/>
            <a:ext cx="4228505" cy="1074777"/>
          </a:xfrm>
          <a:prstGeom prst="roundRect">
            <a:avLst>
              <a:gd name="adj" fmla="val 249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5243" y="1696164"/>
            <a:ext cx="241637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Уровень эксплуатации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95243" y="2082284"/>
            <a:ext cx="38255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Умеренная сложность проведения атаки.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200888" y="1494711"/>
            <a:ext cx="4228505" cy="1074777"/>
          </a:xfrm>
          <a:prstGeom prst="roundRect">
            <a:avLst>
              <a:gd name="adj" fmla="val 249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02342" y="169616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Обнаружаемость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402342" y="2082284"/>
            <a:ext cx="38255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Средняя сложность обнаружения атаки.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607987" y="1494711"/>
            <a:ext cx="4228505" cy="1074777"/>
          </a:xfrm>
          <a:prstGeom prst="roundRect">
            <a:avLst>
              <a:gd name="adj" fmla="val 249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09440" y="1696164"/>
            <a:ext cx="255389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Техническая сложность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09440" y="2082284"/>
            <a:ext cx="38255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Требует специальных знаний и навыков.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93790" y="2948940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Профиль угрозы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93790" y="3462338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Угрозы: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93790" y="3908822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Злоумышленники с доступом к данным и модели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93790" y="4257080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Инсайдеры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93790" y="4703564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Векторы атак: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93790" y="5150048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Небезопасные каналы передачи данных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93790" y="5498306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ответов модели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93790" y="5846564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Эксплуатация API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40704" y="2948940"/>
            <a:ext cx="2867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Основные уязвимости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40704" y="3462338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контроля доступа к данным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540704" y="3810595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Недостаточная валидация данных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540704" y="4158853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шифрования данных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7540704" y="4507111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Ненадёжные методы резервного копирования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540704" y="4971455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Последствия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540704" y="5484852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Ненадёжные предсказания модели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540704" y="5833110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Утечка конфиденциальных данных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7540704" y="6181368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Нарушения нормативных требований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540704" y="6529626"/>
            <a:ext cx="63035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Репутационный ущерб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793790" y="7078742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на определение принадлежности представляют угрозу для конфиденциальности данных. Их умеренная сложность и средняя обнаруживаемость делают их потенциально доступными для злоумышленников с соответствующими техническими навыками.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545187"/>
            <a:ext cx="3707606" cy="463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Кража моделей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0932" y="1305163"/>
            <a:ext cx="13048536" cy="4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Кража моделей (Model theft)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это атаки, при которых злоумышленник получает доступ к параметрам модели для их копирования, реверс-инжиниринга или использования в конкурирующих продуктах.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932" y="1946553"/>
            <a:ext cx="444818" cy="4448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1130" y="2071568"/>
            <a:ext cx="18538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Шифрование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421130" y="2392204"/>
            <a:ext cx="3595688" cy="949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Шифрование кода модели, обучающих данных и другой конфиденциальной информации предотвращает несанкционированный доступ и кражу.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198" y="1946553"/>
            <a:ext cx="444818" cy="4448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32396" y="2071568"/>
            <a:ext cx="18538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Контроль доступа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5832396" y="2392204"/>
            <a:ext cx="3595688" cy="711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Внедрение строгих мер контроля доступа, включая многофакторную аутентификацию, предотвращает несанкционированный доступ.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463" y="1946553"/>
            <a:ext cx="444818" cy="4448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43661" y="2071568"/>
            <a:ext cx="322957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Регулярное резервное копирование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0243661" y="2392204"/>
            <a:ext cx="3595807" cy="711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Периодическое резервное копирование кода модели и конфиденциальной информации гарантирует восстановление данных.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32" y="3637955"/>
            <a:ext cx="444818" cy="4448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1130" y="3762970"/>
            <a:ext cx="18538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Обфускация модели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421130" y="4083606"/>
            <a:ext cx="3595688" cy="711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Запутывание кода модели и усложнение обратной разработки затрудняет кражу модели злоумышленниками.</a:t>
            </a:r>
            <a:endParaRPr lang="en-US" sz="11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198" y="3637955"/>
            <a:ext cx="444818" cy="44481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832396" y="3762970"/>
            <a:ext cx="18538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Водяные знаки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5832396" y="4083606"/>
            <a:ext cx="3595688" cy="711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Добавление цифровых водяных знаков позволяет отследить источник кражи и привлечь виновных к ответственности.</a:t>
            </a:r>
            <a:endParaRPr lang="en-US" sz="11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463" y="3637955"/>
            <a:ext cx="444818" cy="44481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0243661" y="3762970"/>
            <a:ext cx="1934051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Юридическая защита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10243661" y="4083606"/>
            <a:ext cx="3595807" cy="949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Оформление правовой защиты модели (патенты, коммерческая тайна) усложняет кражу и обеспечивает основания для судебного преследования.</a:t>
            </a:r>
            <a:endParaRPr lang="en-US" sz="11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932" y="5329357"/>
            <a:ext cx="444818" cy="44481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421130" y="5454372"/>
            <a:ext cx="18538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Мониторинг и аудит</a:t>
            </a:r>
            <a:endParaRPr lang="en-US" sz="1450" dirty="0"/>
          </a:p>
        </p:txBody>
      </p:sp>
      <p:sp>
        <p:nvSpPr>
          <p:cNvPr id="24" name="Text 15"/>
          <p:cNvSpPr/>
          <p:nvPr/>
        </p:nvSpPr>
        <p:spPr>
          <a:xfrm>
            <a:off x="1421130" y="5775008"/>
            <a:ext cx="3595688" cy="711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Регулярный мониторинг использования модели помогает выявлять и предотвращать попытки несанкционированного доступа.</a:t>
            </a:r>
            <a:endParaRPr lang="en-US" sz="1150" dirty="0"/>
          </a:p>
        </p:txBody>
      </p:sp>
      <p:sp>
        <p:nvSpPr>
          <p:cNvPr id="25" name="Text 16"/>
          <p:cNvSpPr/>
          <p:nvPr/>
        </p:nvSpPr>
        <p:spPr>
          <a:xfrm>
            <a:off x="790932" y="6709291"/>
            <a:ext cx="2720102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сценариев атак</a:t>
            </a:r>
            <a:endParaRPr lang="en-US" sz="1750" dirty="0"/>
          </a:p>
        </p:txBody>
      </p:sp>
      <p:sp>
        <p:nvSpPr>
          <p:cNvPr id="26" name="Text 17"/>
          <p:cNvSpPr/>
          <p:nvPr/>
        </p:nvSpPr>
        <p:spPr>
          <a:xfrm>
            <a:off x="790932" y="7209711"/>
            <a:ext cx="13048536" cy="4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Сценарий №1: Кража модели конкурентом.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Злоумышленник из конкурирующей компании похищает модель машинного обучения через дизассемблирование кода или доступ к обучающим данным. Это приводит к значительным финансовым потерям и репутационному ущербу.</a:t>
            </a:r>
            <a:endParaRPr lang="en-US" sz="11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6273"/>
            <a:ext cx="5274231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кражи моделей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6280190" y="1298734"/>
            <a:ext cx="3708797" cy="800338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19017" y="1437561"/>
            <a:ext cx="2315408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Возможность эксплуатации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419017" y="1737955"/>
            <a:ext cx="343114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Актуально для ML-приложений и операций.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10127813" y="1298734"/>
            <a:ext cx="3708797" cy="800338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266640" y="1437561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Обнаруживаемость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0266640" y="1737955"/>
            <a:ext cx="343114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могут оставлять следы.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6280190" y="2237899"/>
            <a:ext cx="7556421" cy="800338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419017" y="2376726"/>
            <a:ext cx="198596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Техническая сложность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419017" y="2677120"/>
            <a:ext cx="727876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Требует специализированных знаний.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6280190" y="3333274"/>
            <a:ext cx="238982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Характеристики угрозы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80190" y="3732490"/>
            <a:ext cx="3608784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Источник угрозы: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Злоумышленник, стремящийся украсть модель машинного обучения.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280190" y="4302085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Основные уязвимости: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280190" y="4649391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Незащищённое развертывание модели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6280190" y="4920258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шифрования параметров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6280190" y="5191125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Слабые механизмы контроля доступа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6280190" y="5461992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Недостаточная обфускация кода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6280190" y="5732859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мониторинга доступа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10235446" y="3333274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Последствия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235446" y="3732490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Ущерб конфиденциальности обучающих данных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10235446" y="4003358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Потеря конкурентных преимуществ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10235446" y="4274225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Репутационный ущерб организации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10235446" y="4545092"/>
            <a:ext cx="3608784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Финансовые потери от утраты интеллектуальной собственности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10235446" y="5038249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Нарушение коммерческой тайны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10235446" y="5309116"/>
            <a:ext cx="360878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Потенциальные судебные издержки</a:t>
            </a:r>
            <a:endParaRPr lang="en-US" sz="1050" dirty="0"/>
          </a:p>
        </p:txBody>
      </p:sp>
      <p:sp>
        <p:nvSpPr>
          <p:cNvPr id="28" name="Shape 25"/>
          <p:cNvSpPr/>
          <p:nvPr/>
        </p:nvSpPr>
        <p:spPr>
          <a:xfrm>
            <a:off x="6280190" y="6159937"/>
            <a:ext cx="7556421" cy="812483"/>
          </a:xfrm>
          <a:prstGeom prst="roundRect">
            <a:avLst>
              <a:gd name="adj" fmla="val 2565"/>
            </a:avLst>
          </a:prstGeom>
          <a:solidFill>
            <a:srgbClr val="4D1F00"/>
          </a:solidFill>
          <a:ln/>
        </p:spPr>
      </p:sp>
      <p:pic>
        <p:nvPicPr>
          <p:cNvPr id="2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017" y="6371868"/>
            <a:ext cx="173593" cy="138827"/>
          </a:xfrm>
          <a:prstGeom prst="rect">
            <a:avLst/>
          </a:prstGeom>
        </p:spPr>
      </p:pic>
      <p:sp>
        <p:nvSpPr>
          <p:cNvPr id="30" name="Text 26"/>
          <p:cNvSpPr/>
          <p:nvPr/>
        </p:nvSpPr>
        <p:spPr>
          <a:xfrm>
            <a:off x="6731437" y="6333411"/>
            <a:ext cx="6966347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Важно: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Кража моделей представляет значительную угрозу. Основной уязвимостью является незащищенное развертывание модели.</a:t>
            </a:r>
            <a:endParaRPr lang="en-US" sz="1050" dirty="0"/>
          </a:p>
        </p:txBody>
      </p:sp>
      <p:sp>
        <p:nvSpPr>
          <p:cNvPr id="31" name="Text 27"/>
          <p:cNvSpPr/>
          <p:nvPr/>
        </p:nvSpPr>
        <p:spPr>
          <a:xfrm>
            <a:off x="6280190" y="7128629"/>
            <a:ext cx="7556421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от кражи моделей требует комплексного подхода, включающего как технические меры безопасности, так и организационные политики.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3763"/>
            <a:ext cx="7556421" cy="930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на цепочку поставок в машинном обучении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1737360"/>
            <a:ext cx="7556421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на цепочку поставок в машинном обучении (ML Supply Chain Attacks)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нацеливаются на элементы инфраструктуры, связанные с разработкой и развертыванием моделей. Цепочка поставок в ML включает MLOps-платформы, системы управления данными, модельные хабы и специализированное ПО.</a:t>
            </a: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19137"/>
            <a:ext cx="744260" cy="10957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73278" y="2767965"/>
            <a:ext cx="298549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Проверяйте целостность пакетов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7173278" y="3089791"/>
            <a:ext cx="666333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Перед использованием любых пакетов проверяйте их подлинность с помощью цифровой подписи, контрольных сумм и верификации источников.</a:t>
            </a:r>
            <a:endParaRPr lang="en-US" sz="11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14869"/>
            <a:ext cx="744260" cy="10957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73278" y="3863697"/>
            <a:ext cx="3066574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Следите за актуальностью версий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7173278" y="4185523"/>
            <a:ext cx="666333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Регулярно отслеживайте обновления пакетов и зависимостей. Используйте инструменты сканирования уязвимостей для автоматического мониторинга.</a:t>
            </a:r>
            <a:endParaRPr lang="en-US" sz="11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810601"/>
            <a:ext cx="744260" cy="10957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3278" y="4959429"/>
            <a:ext cx="3108484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Используйте надёжные источники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7173278" y="5281255"/>
            <a:ext cx="666333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Устанавливайте пакеты из защищённых репозиториев (Anaconda, pip), где применяются строгие меры безопасности и проверка.</a:t>
            </a:r>
            <a:endParaRPr lang="en-US" sz="11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906333"/>
            <a:ext cx="744260" cy="109573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73278" y="6055162"/>
            <a:ext cx="416016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Обеспечьте безопасность ML-инфраструктуры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7173278" y="6376987"/>
            <a:ext cx="666333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Следуйте рекомендациям вендоров, ограничьте доступ из интернета, мониторьте трафик и используйте облачные механизмы безопасности (VPC, IAM, группы безопасности).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6280190" y="7169468"/>
            <a:ext cx="75564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ML-инфраструктура содержит больше компонентов, чем классическое ПО, что расширяет поверхность атак и требует особого внимания к безопасности каждого элемента цепочки.</a:t>
            </a:r>
            <a:endParaRPr lang="en-US" sz="11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4429"/>
            <a:ext cx="96279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атак на цепочку поставок в ML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61342"/>
            <a:ext cx="992267" cy="14610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2359700"/>
            <a:ext cx="47263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Атака через зависимость ML-проекта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2788920"/>
            <a:ext cx="118521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модифицирует код популярного ML-пакета (например, NumPy, Scikit-learn) и загружает вредоносную версию в публичный репозиторий (PyPI). При скачивании пакета вредоносный код попадает в систему организации.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22358"/>
            <a:ext cx="992267" cy="14610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820716"/>
            <a:ext cx="41714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Атака на MLOps-ПО организации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4249936"/>
            <a:ext cx="118521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Платформа для инференса MLOps-конвейера оказывается доступна из интернета без аутентификации. Злоумышленник обнаруживает веб-интерфейс и получает доступ к моделям, не предназначенным для публичного использования.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83373"/>
            <a:ext cx="992267" cy="14610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5281732"/>
            <a:ext cx="35996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3. Атака через модельный хаб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5710952"/>
            <a:ext cx="118521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получает доступ к учетной записи организации в модельном хабе и загружает вредоносную модель. При скачивании этой модели сотрудниками вредоносный код выполняется в их среде.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676763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 сценарии подчёркивают важность безопасности всей цепочки поставок в ML-проектах, от библиотек до развёрнутых платформ.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269"/>
            <a:ext cx="9962912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атак на цепочку поставок в ML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546622"/>
            <a:ext cx="4228505" cy="1600557"/>
          </a:xfrm>
          <a:prstGeom prst="roundRect">
            <a:avLst>
              <a:gd name="adj" fmla="val 26785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972383" y="172521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Эксплуатируемость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72383" y="2111335"/>
            <a:ext cx="3871317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могут быть легко реализованы, особенно в условиях развивающейся экосистемы ML.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200888" y="1546622"/>
            <a:ext cx="4228505" cy="1600557"/>
          </a:xfrm>
          <a:prstGeom prst="roundRect">
            <a:avLst>
              <a:gd name="adj" fmla="val 26785"/>
            </a:avLst>
          </a:prstGeom>
          <a:solidFill>
            <a:srgbClr val="484B51"/>
          </a:solidFill>
          <a:ln/>
        </p:spPr>
      </p:sp>
      <p:sp>
        <p:nvSpPr>
          <p:cNvPr id="7" name="Text 5"/>
          <p:cNvSpPr/>
          <p:nvPr/>
        </p:nvSpPr>
        <p:spPr>
          <a:xfrm>
            <a:off x="5379482" y="172521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Обнаружаемость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79482" y="2111335"/>
            <a:ext cx="3871317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Обнаружение атак на цепочку поставок в ML затруднено, так как вредоносный код часто маскируется под легитимные компоненты.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607987" y="1546622"/>
            <a:ext cx="4228505" cy="1600557"/>
          </a:xfrm>
          <a:prstGeom prst="roundRect">
            <a:avLst>
              <a:gd name="adj" fmla="val 26785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9786580" y="1725216"/>
            <a:ext cx="255389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Техническая сложность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86580" y="2111335"/>
            <a:ext cx="3871317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успешной атаки требуются глубокие знания ML-экосистемы и методов разработки.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93790" y="3526631"/>
            <a:ext cx="4012049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Атака через модифицированный пакет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4263152"/>
            <a:ext cx="4012049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изменяет код популярной библиотеки ML и загружает вредоносную версию. Организации непреднамеренно устанавливают вредоносный код.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249228" y="3526631"/>
            <a:ext cx="369653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Незащищённая MLOps-платформа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249228" y="3984188"/>
            <a:ext cx="4012049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Платформа для инференса доступна без аутентификации. Злоумышленник получает несанкционированный доступ к моделям организации.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704665" y="3526631"/>
            <a:ext cx="4146947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Компрометация аккаунта в модельном хабе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04665" y="4263152"/>
            <a:ext cx="4146947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получает доступ к учётной записи и загружает вредоносную модель, которую затем используют сотрудники организации.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93790" y="5767745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Основные уязвимости: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Использование ненадёжного или незащищённого стороннего кода и ПО в ML-инфраструктуре является ключевым фактором риска.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93790" y="6540103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Последствия: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Компрометация всей ML-инфраструктуры, утечка данных и репутационный ущерб для организации.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93790" y="7026712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Успешные атаки на цепочку поставок в ML требуют от злоумышленников высокой квалификации и глубокого понимания специфики машинного обучения.</a:t>
            </a:r>
            <a:endParaRPr 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6059"/>
            <a:ext cx="85077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через трансферное обучение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7297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через трансферное обучение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происходят, когда злоумышленник обучает модель на одной задаче, а затем дообучает её на другой, чтобы заставить работать нежелательным образом. Это особенно опасно из-за широкого использования предобученных моделей.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0570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Как предотвратить</a:t>
            </a:r>
            <a:endParaRPr lang="en-US" sz="3100" dirty="0"/>
          </a:p>
        </p:txBody>
      </p:sp>
      <p:sp>
        <p:nvSpPr>
          <p:cNvPr id="5" name="Shape 3"/>
          <p:cNvSpPr/>
          <p:nvPr/>
        </p:nvSpPr>
        <p:spPr>
          <a:xfrm>
            <a:off x="793790" y="3599497"/>
            <a:ext cx="6422231" cy="2915722"/>
          </a:xfrm>
          <a:prstGeom prst="roundRect">
            <a:avLst>
              <a:gd name="adj" fmla="val 102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15008" y="3820716"/>
            <a:ext cx="29002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Основные меры защиты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15008" y="4249936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Регулярный мониторинг данных: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Постоянное обновление и мониторинг обучающих данных.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15008" y="4954429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Дифференциальная приватность: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Защита конфиденциальности отдельных записей.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15008" y="5658922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Защищённые данные: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Использование безопасных и проверенных данных.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3599497"/>
            <a:ext cx="6422231" cy="2915722"/>
          </a:xfrm>
          <a:prstGeom prst="roundRect">
            <a:avLst>
              <a:gd name="adj" fmla="val 102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35597" y="3820716"/>
            <a:ext cx="27660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Дополнительные меры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35597" y="4249936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Регулярные аудиты безопасности: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Периодические проверки для выявления атак.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635597" y="4954429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Изоляция моделей: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Разделение сред обучения и эксплуатации.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635597" y="5658922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Валидация предобученных моделей: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Тщательная проверка моделей перед использованием.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673846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Трансферное обучение стало стандартной практикой в ML, что делает эти атаки актуальными для современных систем искусственного интеллекта.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902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атак через трансферное обучение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2118122"/>
            <a:ext cx="4378881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 №1: Компрометация системы распознавания лиц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2772847"/>
            <a:ext cx="4378881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обучает модель на вредоносных данных с изменёнными изображениями лиц. Цель — система распознавания лиц для верификации личности.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3677960"/>
            <a:ext cx="437888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Процесс атаки: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074914"/>
            <a:ext cx="437888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1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вредоносного набора данных с изображениями лиц.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93790" y="4638556"/>
            <a:ext cx="437888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Предварительное обучение модели на этих данных.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93790" y="4948118"/>
            <a:ext cx="437888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Перенос знаний в целевую систему распознавания.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93790" y="5257681"/>
            <a:ext cx="437888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начинает использовать скомпрометированную модель.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93790" y="5908715"/>
            <a:ext cx="4378881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Результат: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Система выдаёт некорректные предсказания, позволяя атакующему обойти защиту с помощью изменённого изображения.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567482" y="2138005"/>
            <a:ext cx="2790230" cy="1945005"/>
          </a:xfrm>
          <a:prstGeom prst="roundRect">
            <a:avLst>
              <a:gd name="adj" fmla="val 1225"/>
            </a:avLst>
          </a:prstGeom>
          <a:solidFill>
            <a:srgbClr val="4D1F00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92" y="2372678"/>
            <a:ext cx="198358" cy="1587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083260" y="2336363"/>
            <a:ext cx="2115741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Критично: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Этот тип атак особенно опасен для систем безопасности, где ошибки идентификации могут привести к серьёзным нарушениям.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793790" y="6992422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Данный пример демонстрирует, как атаки через трансферное обучение могут компрометировать критически важные системы безопасности, обходя биометрические защитные механизмы.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1991"/>
            <a:ext cx="3225165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Галлюцинации в LLM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6280190" y="1288613"/>
            <a:ext cx="7556421" cy="1465540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6409134" y="1417558"/>
            <a:ext cx="386953" cy="386953"/>
          </a:xfrm>
          <a:prstGeom prst="roundRect">
            <a:avLst>
              <a:gd name="adj" fmla="val 23628414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576" y="1502212"/>
            <a:ext cx="174069" cy="2176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09134" y="1933456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Определение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6409134" y="2212300"/>
            <a:ext cx="7298531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Генерация недостоверной информации, отсутствующей в обучающих данных, когда модель создаёт правдоподобные, но неверные утверждения.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6280190" y="2883098"/>
            <a:ext cx="7556421" cy="1465540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6409134" y="3012043"/>
            <a:ext cx="386953" cy="386953"/>
          </a:xfrm>
          <a:prstGeom prst="roundRect">
            <a:avLst>
              <a:gd name="adj" fmla="val 23628414"/>
            </a:avLst>
          </a:prstGeom>
          <a:solidFill>
            <a:srgbClr val="FFBC8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576" y="3096697"/>
            <a:ext cx="174069" cy="21764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09134" y="3527941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Масштаб проблемы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6409134" y="3806785"/>
            <a:ext cx="7298531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Фактические ошибки часто обнаруживаются в сгенерированных текстах. Частота галлюцинаций возрастает при работе со специализированными доменами.</a:t>
            </a:r>
            <a:endParaRPr lang="en-US" sz="1000" dirty="0"/>
          </a:p>
        </p:txBody>
      </p:sp>
      <p:sp>
        <p:nvSpPr>
          <p:cNvPr id="14" name="Shape 9"/>
          <p:cNvSpPr/>
          <p:nvPr/>
        </p:nvSpPr>
        <p:spPr>
          <a:xfrm>
            <a:off x="6280190" y="4477583"/>
            <a:ext cx="7556421" cy="1465540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6409134" y="4606528"/>
            <a:ext cx="386953" cy="386953"/>
          </a:xfrm>
          <a:prstGeom prst="roundRect">
            <a:avLst>
              <a:gd name="adj" fmla="val 23628414"/>
            </a:avLst>
          </a:prstGeom>
          <a:solidFill>
            <a:srgbClr val="FFBC8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76" y="4691182"/>
            <a:ext cx="174069" cy="21764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09134" y="5122426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Причины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6409134" y="5401270"/>
            <a:ext cx="7298531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Разреженность данных и статистические искажения в процессе обучения, а также недостаточное покрытие специфических областей знаний.</a:t>
            </a:r>
            <a:endParaRPr lang="en-US" sz="1000" dirty="0"/>
          </a:p>
        </p:txBody>
      </p:sp>
      <p:sp>
        <p:nvSpPr>
          <p:cNvPr id="19" name="Shape 13"/>
          <p:cNvSpPr/>
          <p:nvPr/>
        </p:nvSpPr>
        <p:spPr>
          <a:xfrm>
            <a:off x="6280190" y="6072068"/>
            <a:ext cx="7556421" cy="1465540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0" name="Shape 14"/>
          <p:cNvSpPr/>
          <p:nvPr/>
        </p:nvSpPr>
        <p:spPr>
          <a:xfrm>
            <a:off x="6409134" y="6201013"/>
            <a:ext cx="386953" cy="386953"/>
          </a:xfrm>
          <a:prstGeom prst="roundRect">
            <a:avLst>
              <a:gd name="adj" fmla="val 23628414"/>
            </a:avLst>
          </a:prstGeom>
          <a:solidFill>
            <a:srgbClr val="FFBC8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576" y="6285667"/>
            <a:ext cx="174069" cy="21764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09134" y="6716911"/>
            <a:ext cx="1670685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Критические области</a:t>
            </a:r>
            <a:endParaRPr lang="en-US" sz="1250" dirty="0"/>
          </a:p>
        </p:txBody>
      </p:sp>
      <p:sp>
        <p:nvSpPr>
          <p:cNvPr id="23" name="Text 16"/>
          <p:cNvSpPr/>
          <p:nvPr/>
        </p:nvSpPr>
        <p:spPr>
          <a:xfrm>
            <a:off x="6409134" y="6995755"/>
            <a:ext cx="7298531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Особенно опасны в финансовой и медицинской сферах, где ошибки могут иметь серьёзные последствия при принятии решений.</a:t>
            </a:r>
            <a:endParaRPr lang="en-US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2464"/>
            <a:ext cx="1076479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атак через трансферное обучение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577816"/>
            <a:ext cx="6432113" cy="1896308"/>
          </a:xfrm>
          <a:prstGeom prst="roundRect">
            <a:avLst>
              <a:gd name="adj" fmla="val 141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600676"/>
            <a:ext cx="6386393" cy="535781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3875842" y="1701046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95243" y="231505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Эксплуатируемость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95243" y="2701171"/>
            <a:ext cx="602920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могут быть относительно легко проведены при наличии знаний в области машинного обучения.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404497" y="1577816"/>
            <a:ext cx="6432113" cy="1896308"/>
          </a:xfrm>
          <a:prstGeom prst="roundRect">
            <a:avLst>
              <a:gd name="adj" fmla="val 141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7357" y="1600676"/>
            <a:ext cx="6386393" cy="535781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10486549" y="1701046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605951" y="2315051"/>
            <a:ext cx="263628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Низкая обнаружаемость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5951" y="2701171"/>
            <a:ext cx="602920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Результаты скомпрометированной модели могут выглядеть корректными, что затрудняет обнаружение атаки.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93790" y="3652718"/>
            <a:ext cx="6432113" cy="1896308"/>
          </a:xfrm>
          <a:prstGeom prst="roundRect">
            <a:avLst>
              <a:gd name="adj" fmla="val 141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650" y="3675578"/>
            <a:ext cx="6386393" cy="535781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5" name="Text 13"/>
          <p:cNvSpPr/>
          <p:nvPr/>
        </p:nvSpPr>
        <p:spPr>
          <a:xfrm>
            <a:off x="3875842" y="3775948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95243" y="4389953"/>
            <a:ext cx="255389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Техническая сложность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5243" y="4776073"/>
            <a:ext cx="602920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Требует глубоких знаний в ML, понимания трансферного обучения и доступа к данным или моделям.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404497" y="3652718"/>
            <a:ext cx="6432113" cy="1896308"/>
          </a:xfrm>
          <a:prstGeom prst="roundRect">
            <a:avLst>
              <a:gd name="adj" fmla="val 141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27357" y="3675578"/>
            <a:ext cx="6386393" cy="535781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20" name="Text 18"/>
          <p:cNvSpPr/>
          <p:nvPr/>
        </p:nvSpPr>
        <p:spPr>
          <a:xfrm>
            <a:off x="10486549" y="3775948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605951" y="4389953"/>
            <a:ext cx="260389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Серьёзные последствия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05951" y="4776073"/>
            <a:ext cx="602920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Возможны ошибочные результаты, утечка конфиденциальных данных и репутационный ущерб.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93790" y="5749885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Ключевые уязвимости: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Отсутствие надлежащих мер защиты для обучающих данных, предобученных моделей, небезопасное хранение и обмен моделями.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793790" y="6522244"/>
            <a:ext cx="13042821" cy="1044773"/>
          </a:xfrm>
          <a:prstGeom prst="roundRect">
            <a:avLst>
              <a:gd name="adj" fmla="val 2565"/>
            </a:avLst>
          </a:prstGeom>
          <a:solidFill>
            <a:srgbClr val="4D1F00"/>
          </a:solidFill>
          <a:ln/>
        </p:spPr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383" y="6787277"/>
            <a:ext cx="223242" cy="178594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374219" y="6745486"/>
            <a:ext cx="1228379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Высокий уровень риска: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Сочетание простоты эксплуатации и сложности обнаружения делает эти атаки чрезвычайно опасными для безопасности систем машинного обучения.</a:t>
            </a:r>
            <a:endParaRPr lang="en-US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24828"/>
            <a:ext cx="13103543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Критические характеристики атак через трансферное обучение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640205" y="2128599"/>
            <a:ext cx="309562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Низкая обнаруживаемость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3429" y="2541270"/>
            <a:ext cx="3972401" cy="1831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Уровень 1 из 5:</a:t>
            </a:r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Результаты скомпрометированной модели могут выглядеть корректными, что затрудняет выявление атаки и позволяет ей оставаться незамеченной длительное время.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2056" y="2099548"/>
            <a:ext cx="4586168" cy="458616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43" y="3079016"/>
            <a:ext cx="285512" cy="3569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451" y="2281238"/>
            <a:ext cx="326517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Высокая эксплуатируемость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894451" y="2693908"/>
            <a:ext cx="3972520" cy="1526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Уровень 5 из 5: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Относительно легко провести при наличии знаний в области машинного обучения. Атака напрямую затрагивает ML-системы и может нанести значительный ущерб.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56" y="2099548"/>
            <a:ext cx="4586168" cy="458616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288" y="3079016"/>
            <a:ext cx="285512" cy="3569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4451" y="4870133"/>
            <a:ext cx="2781776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Серьёзные последствия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94451" y="5282803"/>
            <a:ext cx="3972520" cy="122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Приводит к ошибочным результатам работы модели, потенциальной утечке конфиденциальных данных и репутационному ущербу для организации.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56" y="2099548"/>
            <a:ext cx="4586168" cy="458616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288" y="5349061"/>
            <a:ext cx="285512" cy="35694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71074" y="4717494"/>
            <a:ext cx="3764756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Высокая техническая сложность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763429" y="5130165"/>
            <a:ext cx="3972401" cy="1526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Уровень 5 из 5:</a:t>
            </a:r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Требует глубоких знаний в ML, понимания принципов трансферного обучения и, зачастую, доступа к обучающим данным или предобученным моделям.</a:t>
            </a:r>
            <a:endParaRPr lang="en-US" sz="15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56" y="2099548"/>
            <a:ext cx="4586168" cy="458616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243" y="5349061"/>
            <a:ext cx="285512" cy="356949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63429" y="6900386"/>
            <a:ext cx="13103543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Высокий уровень риска: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Атаки через трансферное обучение представляют серьёзную угрозу для ML-систем из-за сочетания высокой эксплуатируемости и низкой обнаруживаемости. Для обеспечения безопасности критически важно уделять внимание защите предобученных моделей и процессов трансферного обучения.</a:t>
            </a:r>
            <a:endParaRPr lang="en-US" sz="15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544354"/>
            <a:ext cx="6519267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на смещение модели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9503" y="1555790"/>
            <a:ext cx="13051393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на смещение модели (Model Skewing Attacks)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происходят, когда злоумышленник манипулирует распределением обучающих данных, чтобы заставить модель вести себя нежелательным образом. Эти атаки особенно опасны в системах с обратной связью.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89503" y="2409230"/>
            <a:ext cx="6426994" cy="1837611"/>
          </a:xfrm>
          <a:prstGeom prst="roundRect">
            <a:avLst>
              <a:gd name="adj" fmla="val 1611"/>
            </a:avLst>
          </a:prstGeom>
          <a:solidFill>
            <a:srgbClr val="1F1F1E"/>
          </a:solidFill>
          <a:ln/>
        </p:spPr>
      </p:sp>
      <p:sp>
        <p:nvSpPr>
          <p:cNvPr id="5" name="Text 3"/>
          <p:cNvSpPr/>
          <p:nvPr/>
        </p:nvSpPr>
        <p:spPr>
          <a:xfrm>
            <a:off x="986790" y="2606516"/>
            <a:ext cx="24672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Контроль доступа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86790" y="3033236"/>
            <a:ext cx="603242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Авторизованный персонал имеет доступ к MLOps-системе.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86790" y="3418046"/>
            <a:ext cx="603242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 действия логируются и аудируются.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3784" y="2409230"/>
            <a:ext cx="6427113" cy="1837611"/>
          </a:xfrm>
          <a:prstGeom prst="roundRect">
            <a:avLst>
              <a:gd name="adj" fmla="val 1611"/>
            </a:avLst>
          </a:prstGeom>
          <a:solidFill>
            <a:srgbClr val="1F1F1E"/>
          </a:solidFill>
          <a:ln/>
        </p:spPr>
      </p:sp>
      <p:sp>
        <p:nvSpPr>
          <p:cNvPr id="9" name="Text 7"/>
          <p:cNvSpPr/>
          <p:nvPr/>
        </p:nvSpPr>
        <p:spPr>
          <a:xfrm>
            <a:off x="7611070" y="2606516"/>
            <a:ext cx="24672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Проверка данных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11070" y="3033236"/>
            <a:ext cx="603254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Используйте цифровые подписи и контрольные суммы.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611070" y="3418046"/>
            <a:ext cx="6032540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Отклоняйте данные, не соответствующие ожидаемому формату.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89503" y="4444127"/>
            <a:ext cx="6426994" cy="1521857"/>
          </a:xfrm>
          <a:prstGeom prst="roundRect">
            <a:avLst>
              <a:gd name="adj" fmla="val 1945"/>
            </a:avLst>
          </a:prstGeom>
          <a:solidFill>
            <a:srgbClr val="1F1F1E"/>
          </a:solidFill>
          <a:ln/>
        </p:spPr>
      </p:sp>
      <p:sp>
        <p:nvSpPr>
          <p:cNvPr id="13" name="Text 11"/>
          <p:cNvSpPr/>
          <p:nvPr/>
        </p:nvSpPr>
        <p:spPr>
          <a:xfrm>
            <a:off x="986790" y="4641413"/>
            <a:ext cx="24672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Валидация данных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6790" y="5068133"/>
            <a:ext cx="603242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Очищайте и проверяйте данные обратной связи.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86790" y="5452943"/>
            <a:ext cx="603242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Минимизируйте риск включения вредоносных данных.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3784" y="4444127"/>
            <a:ext cx="6427113" cy="1521857"/>
          </a:xfrm>
          <a:prstGeom prst="roundRect">
            <a:avLst>
              <a:gd name="adj" fmla="val 1945"/>
            </a:avLst>
          </a:prstGeom>
          <a:solidFill>
            <a:srgbClr val="1F1F1E"/>
          </a:solidFill>
          <a:ln/>
        </p:spPr>
      </p:sp>
      <p:sp>
        <p:nvSpPr>
          <p:cNvPr id="17" name="Text 15"/>
          <p:cNvSpPr/>
          <p:nvPr/>
        </p:nvSpPr>
        <p:spPr>
          <a:xfrm>
            <a:off x="7611070" y="4641413"/>
            <a:ext cx="286404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Обнаружение аномалий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611070" y="5068133"/>
            <a:ext cx="603254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Используйте статистические и ML-методы.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611070" y="5452943"/>
            <a:ext cx="603254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Выявляйте аномалии в данных обратной связи.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89503" y="6163270"/>
            <a:ext cx="6426994" cy="1521857"/>
          </a:xfrm>
          <a:prstGeom prst="roundRect">
            <a:avLst>
              <a:gd name="adj" fmla="val 1945"/>
            </a:avLst>
          </a:prstGeom>
          <a:solidFill>
            <a:srgbClr val="1F1F1E"/>
          </a:solidFill>
          <a:ln/>
        </p:spPr>
      </p:sp>
      <p:sp>
        <p:nvSpPr>
          <p:cNvPr id="21" name="Text 19"/>
          <p:cNvSpPr/>
          <p:nvPr/>
        </p:nvSpPr>
        <p:spPr>
          <a:xfrm>
            <a:off x="986790" y="6360557"/>
            <a:ext cx="3986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Мониторинг производительности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986790" y="6787277"/>
            <a:ext cx="603242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Непрерывно отслеживайте работу модели.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86790" y="7172087"/>
            <a:ext cx="603242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Сравнивайте прогнозы с реальными результатами.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3784" y="6163270"/>
            <a:ext cx="6427113" cy="1521857"/>
          </a:xfrm>
          <a:prstGeom prst="roundRect">
            <a:avLst>
              <a:gd name="adj" fmla="val 1945"/>
            </a:avLst>
          </a:prstGeom>
          <a:solidFill>
            <a:srgbClr val="1F1F1E"/>
          </a:solidFill>
          <a:ln/>
        </p:spPr>
      </p:sp>
      <p:sp>
        <p:nvSpPr>
          <p:cNvPr id="25" name="Text 23"/>
          <p:cNvSpPr/>
          <p:nvPr/>
        </p:nvSpPr>
        <p:spPr>
          <a:xfrm>
            <a:off x="7611070" y="6360557"/>
            <a:ext cx="256794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Постоянное обучение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611070" y="6787277"/>
            <a:ext cx="603254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Регулярно переобучайте модель.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611070" y="7172087"/>
            <a:ext cx="603254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Используйте актуальные и проверенные данные.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999"/>
            <a:ext cx="1086219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атак на смещение модели: Кредитный скоринг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64996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106335"/>
            <a:ext cx="76707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Финансовая организация использует ML-модель для оценки кредитоспособности заявителей. Злоумышленник стремится получить одобрение заявки, несмотря на высокий риск.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277320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Механизм атаки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93790" y="3229570"/>
            <a:ext cx="76707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1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получает доступ к петле обратной связи MLOps-системы.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3539133"/>
            <a:ext cx="76707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Предоставляет фальшивые данные, имитирующие успешные кредиты для высокорисковых заявителей.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3790" y="4102775"/>
            <a:ext cx="76707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 ложные данные используются для обновления обучающего набора модели.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93790" y="4412337"/>
            <a:ext cx="76707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Прогнозы модели смещаются, повышая шансы злоумышленника на одобрение.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93790" y="4825127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Последствия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93790" y="5281493"/>
            <a:ext cx="76707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Нарушение точности и справедливости модели, потенциальные финансовые потери для организации и ущерб репутации.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8859322" y="1634133"/>
            <a:ext cx="49847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793790" y="6111121"/>
            <a:ext cx="13042821" cy="674608"/>
          </a:xfrm>
          <a:prstGeom prst="roundRect">
            <a:avLst>
              <a:gd name="adj" fmla="val 3530"/>
            </a:avLst>
          </a:prstGeom>
          <a:solidFill>
            <a:srgbClr val="4D1F00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6345793"/>
            <a:ext cx="198358" cy="15871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309568" y="6309479"/>
            <a:ext cx="1236833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Ключевой риск: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Такая атака нарушает доверие к модели и может привести к значительным экономическим и репутационным потерям.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93790" y="6964323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Этот пример демонстрирует, как атаки на смещение модели могут быть использованы для получения неправомерной выгоды через манипуляцию системами принятия решений.</a:t>
            </a:r>
            <a:endParaRPr lang="en-US" sz="12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5033"/>
            <a:ext cx="1000958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атак на смещение модели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31125"/>
            <a:ext cx="34145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Характеристики угрозы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90155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Специфика ML-приложений: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Требуется хорошее понимание ML-проекта и его уязвимостей.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1522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Специфика ML-операций: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Манипуляции обучающими данными требуют знаний о процессе ML.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52889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Источники угроз: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Злоумышленники или третьи стороны, заинтересованные в манипуляции результатами модели.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342573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Основная уязвимость: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Неспособность модели точно отражать распределение обучающих данных из-за смещения данных, некорректной выборки или манипуляций.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331125"/>
            <a:ext cx="37621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Критические последствия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64874" y="290155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Риск ошибочных решений на основе вывода модели.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328850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Финансовые потери для организации.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367545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Репутационный ущерб и потеря доверия клиентов.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06241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Вред для людей при использовании в критических сферах (медицина, правосудие).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76690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Нарушение принципов справедливости и этики ИИ.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69702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на смещение модели представляют значительную опасность, особенно для финансовых, медицинских и правовых систем.</a:t>
            </a:r>
            <a:endParaRPr lang="en-US" sz="15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846"/>
            <a:ext cx="602384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на целостность вывода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39240"/>
            <a:ext cx="1304282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Атака на целостность вывода (Output Integrity Attack)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это целенаправленная манипуляция выходными данными модели машинного обучения для изменения её поведения или причинения вреда системе.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814864" y="2260521"/>
            <a:ext cx="379452" cy="438507"/>
          </a:xfrm>
          <a:prstGeom prst="roundRect">
            <a:avLst>
              <a:gd name="adj" fmla="val 14459"/>
            </a:avLst>
          </a:prstGeom>
          <a:solidFill>
            <a:srgbClr val="4D4D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68855"/>
            <a:ext cx="421719" cy="4217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2901434"/>
            <a:ext cx="283856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Криптографическая защита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3266123"/>
            <a:ext cx="641592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цифровых подписей и хешей для проверки подлинности и неизменности результатов модели.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570" y="2268855"/>
            <a:ext cx="421719" cy="4217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0570" y="2901434"/>
            <a:ext cx="280773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Защищённые каналы связи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420570" y="3266123"/>
            <a:ext cx="641604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Шифрование каналов между моделью и интерфейсом (например, SSL/TLS) для предотвращения перехвата и модификации данных.</a:t>
            </a:r>
            <a:endParaRPr lang="en-US" sz="13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43256"/>
            <a:ext cx="421719" cy="4217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790" y="4775835"/>
            <a:ext cx="303026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Валидация выходных данных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93790" y="5140523"/>
            <a:ext cx="641592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Проверка выходных данных модели на наличие неожиданных или изменённых значений, указывающих на потенциальную атаку.</a:t>
            </a:r>
            <a:endParaRPr lang="en-US" sz="13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570" y="4143256"/>
            <a:ext cx="421719" cy="42171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20570" y="4775835"/>
            <a:ext cx="213062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Аудит и логирование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420570" y="5140523"/>
            <a:ext cx="641604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Ведение защищённых журналов всех взаимодействий с моделью для обнаружения и реагирования на несанкционированные действия.</a:t>
            </a:r>
            <a:endParaRPr lang="en-US" sz="13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17657"/>
            <a:ext cx="421719" cy="42171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3790" y="6650236"/>
            <a:ext cx="282035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Регулярные обновления ПО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793790" y="7014924"/>
            <a:ext cx="641592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Постоянное обновление программного обеспечения и применение патчей безопасности для устранения уязвимостей.</a:t>
            </a:r>
            <a:endParaRPr lang="en-US" sz="1300" dirty="0"/>
          </a:p>
        </p:txBody>
      </p:sp>
      <p:sp>
        <p:nvSpPr>
          <p:cNvPr id="20" name="Shape 13"/>
          <p:cNvSpPr/>
          <p:nvPr/>
        </p:nvSpPr>
        <p:spPr>
          <a:xfrm>
            <a:off x="7441644" y="6009322"/>
            <a:ext cx="379452" cy="438507"/>
          </a:xfrm>
          <a:prstGeom prst="roundRect">
            <a:avLst>
              <a:gd name="adj" fmla="val 14459"/>
            </a:avLst>
          </a:prstGeom>
          <a:solidFill>
            <a:srgbClr val="4D4D51"/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570" y="6017657"/>
            <a:ext cx="421719" cy="421719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420570" y="6650236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Мониторинг и аудит</a:t>
            </a:r>
            <a:endParaRPr lang="en-US" sz="1650" dirty="0"/>
          </a:p>
        </p:txBody>
      </p:sp>
      <p:sp>
        <p:nvSpPr>
          <p:cNvPr id="23" name="Text 15"/>
          <p:cNvSpPr/>
          <p:nvPr/>
        </p:nvSpPr>
        <p:spPr>
          <a:xfrm>
            <a:off x="7420570" y="7014924"/>
            <a:ext cx="641604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Постоянный мониторинг результатов и взаимодействий для выявления подозрительной активности и своевременного реагирования.</a:t>
            </a:r>
            <a:endParaRPr lang="en-US" sz="13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9378"/>
            <a:ext cx="7733109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атак на целостность вывода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88068"/>
            <a:ext cx="727162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 №1: Изменение медицинских записей пациентов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172891"/>
            <a:ext cx="9006483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получил доступ к выходным данным модели машинного обучения, используемой для диагностики заболеваний в больнице. Атакующий изменяет вывод модели, заставляя её выдавать неверные диагнозы пациентам.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3134439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Механизм атаки: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556159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1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Получение доступа к системе через уязвимости в интерфейсе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3885009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Перехват выходных данных модели диагностики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3790" y="4213860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Модификация диагностических заключений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4542711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Передача изменённых данных в медицинскую информационную систему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3790" y="4964430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Критические последствия: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5386149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Пациенты получают неправильное лечение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3790" y="5715000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Ухудшение состояния здоровья пациентов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3790" y="6043851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Потенциальные летальные исходы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3790" y="6372701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Утрата доверия к медицинскому учреждению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93790" y="6701552"/>
            <a:ext cx="90064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Юридическая ответственность за врачебные ошибки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10219373" y="1709261"/>
            <a:ext cx="3624739" cy="1796415"/>
          </a:xfrm>
          <a:prstGeom prst="roundRect">
            <a:avLst>
              <a:gd name="adj" fmla="val 1409"/>
            </a:avLst>
          </a:prstGeom>
          <a:solidFill>
            <a:srgbClr val="4D1F00"/>
          </a:solidFill>
          <a:ln/>
        </p:spPr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7965" y="1962983"/>
            <a:ext cx="210860" cy="168593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0767417" y="1920002"/>
            <a:ext cx="2908102" cy="134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Критично: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Атаки на целостность вывода в медицинских системах могут привести к катастрофическим последствиям для здоровья и жизни пациентов.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93790" y="7220188"/>
            <a:ext cx="1304282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Этот пример демонстрирует крайнюю опасность атак на целостность вывода в критически важных системах, где ошибки могут стоить человеческих жизней.</a:t>
            </a:r>
            <a:endParaRPr lang="en-US" sz="13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0948"/>
            <a:ext cx="8959096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атак на целостность вывода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2038350"/>
            <a:ext cx="4235172" cy="1517690"/>
          </a:xfrm>
          <a:prstGeom prst="roundRect">
            <a:avLst>
              <a:gd name="adj" fmla="val 7230"/>
            </a:avLst>
          </a:prstGeom>
          <a:solidFill>
            <a:srgbClr val="292C32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015490"/>
            <a:ext cx="4235172" cy="91440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5" name="Shape 3"/>
          <p:cNvSpPr/>
          <p:nvPr/>
        </p:nvSpPr>
        <p:spPr>
          <a:xfrm>
            <a:off x="2658308" y="1785342"/>
            <a:ext cx="506016" cy="506016"/>
          </a:xfrm>
          <a:prstGeom prst="roundRect">
            <a:avLst>
              <a:gd name="adj" fmla="val 180706"/>
            </a:avLst>
          </a:prstGeom>
          <a:solidFill>
            <a:srgbClr val="FFBC8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0113" y="1911787"/>
            <a:ext cx="202406" cy="2530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5242" y="2460069"/>
            <a:ext cx="236017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Легкость эксплуатации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85242" y="2824758"/>
            <a:ext cx="385226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ML-приложений и ML-операций риски атак на целостность вывода относительно высоки.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197554" y="2038350"/>
            <a:ext cx="4235172" cy="1517690"/>
          </a:xfrm>
          <a:prstGeom prst="roundRect">
            <a:avLst>
              <a:gd name="adj" fmla="val 7230"/>
            </a:avLst>
          </a:prstGeom>
          <a:solidFill>
            <a:srgbClr val="292C32"/>
          </a:solidFill>
          <a:ln/>
        </p:spPr>
      </p:sp>
      <p:sp>
        <p:nvSpPr>
          <p:cNvPr id="10" name="Shape 7"/>
          <p:cNvSpPr/>
          <p:nvPr/>
        </p:nvSpPr>
        <p:spPr>
          <a:xfrm>
            <a:off x="5197554" y="2015490"/>
            <a:ext cx="4235172" cy="91440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1" name="Shape 8"/>
          <p:cNvSpPr/>
          <p:nvPr/>
        </p:nvSpPr>
        <p:spPr>
          <a:xfrm>
            <a:off x="7062073" y="1785342"/>
            <a:ext cx="506016" cy="506016"/>
          </a:xfrm>
          <a:prstGeom prst="roundRect">
            <a:avLst>
              <a:gd name="adj" fmla="val 180706"/>
            </a:avLst>
          </a:prstGeom>
          <a:solidFill>
            <a:srgbClr val="FFBC8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78" y="1911787"/>
            <a:ext cx="202406" cy="25300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89007" y="2460069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Обнаружаемость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5389007" y="2824758"/>
            <a:ext cx="385226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Обнаружение атак на целостность вывода требует тщательного мониторинга.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9601319" y="2038350"/>
            <a:ext cx="4235291" cy="1517690"/>
          </a:xfrm>
          <a:prstGeom prst="roundRect">
            <a:avLst>
              <a:gd name="adj" fmla="val 7230"/>
            </a:avLst>
          </a:prstGeom>
          <a:solidFill>
            <a:srgbClr val="292C32"/>
          </a:solidFill>
          <a:ln/>
        </p:spPr>
      </p:sp>
      <p:sp>
        <p:nvSpPr>
          <p:cNvPr id="16" name="Shape 12"/>
          <p:cNvSpPr/>
          <p:nvPr/>
        </p:nvSpPr>
        <p:spPr>
          <a:xfrm>
            <a:off x="9601319" y="2015490"/>
            <a:ext cx="4235291" cy="91440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65957" y="1785342"/>
            <a:ext cx="506016" cy="506016"/>
          </a:xfrm>
          <a:prstGeom prst="roundRect">
            <a:avLst>
              <a:gd name="adj" fmla="val 180706"/>
            </a:avLst>
          </a:prstGeom>
          <a:solidFill>
            <a:srgbClr val="FFBC8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762" y="1911787"/>
            <a:ext cx="202406" cy="25300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792772" y="2460069"/>
            <a:ext cx="241089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Техническая сложность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9792772" y="2824758"/>
            <a:ext cx="385238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Осуществление таких атак доступно опытным злоумышленникам.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793790" y="3914418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Профиль угрозы</a:t>
            </a:r>
            <a:endParaRPr lang="en-US" sz="1950" dirty="0"/>
          </a:p>
        </p:txBody>
      </p:sp>
      <p:sp>
        <p:nvSpPr>
          <p:cNvPr id="22" name="Text 17"/>
          <p:cNvSpPr/>
          <p:nvPr/>
        </p:nvSpPr>
        <p:spPr>
          <a:xfrm>
            <a:off x="793790" y="4399240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Источники угроз: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793790" y="4820960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Вредоносные атакующие или инсайдеры с доступом к данным модели.</a:t>
            </a:r>
            <a:endParaRPr lang="en-US" sz="1300" dirty="0"/>
          </a:p>
        </p:txBody>
      </p:sp>
      <p:sp>
        <p:nvSpPr>
          <p:cNvPr id="24" name="Text 19"/>
          <p:cNvSpPr/>
          <p:nvPr/>
        </p:nvSpPr>
        <p:spPr>
          <a:xfrm>
            <a:off x="793790" y="5149810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Сторонние лица, получившие доступ к системе.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793790" y="5478661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Злоумышленники, стремящиеся исказить результаты для своих целей.</a:t>
            </a:r>
            <a:endParaRPr lang="en-US" sz="1300" dirty="0"/>
          </a:p>
        </p:txBody>
      </p:sp>
      <p:sp>
        <p:nvSpPr>
          <p:cNvPr id="26" name="Text 21"/>
          <p:cNvSpPr/>
          <p:nvPr/>
        </p:nvSpPr>
        <p:spPr>
          <a:xfrm>
            <a:off x="793790" y="5900380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Основные уязвимости:</a:t>
            </a:r>
            <a:endParaRPr lang="en-US" sz="1300" dirty="0"/>
          </a:p>
        </p:txBody>
      </p:sp>
      <p:sp>
        <p:nvSpPr>
          <p:cNvPr id="27" name="Text 22"/>
          <p:cNvSpPr/>
          <p:nvPr/>
        </p:nvSpPr>
        <p:spPr>
          <a:xfrm>
            <a:off x="793790" y="6322100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надлежащей аутентификации и авторизации.</a:t>
            </a:r>
            <a:endParaRPr lang="en-US" sz="1300" dirty="0"/>
          </a:p>
        </p:txBody>
      </p:sp>
      <p:sp>
        <p:nvSpPr>
          <p:cNvPr id="28" name="Text 23"/>
          <p:cNvSpPr/>
          <p:nvPr/>
        </p:nvSpPr>
        <p:spPr>
          <a:xfrm>
            <a:off x="793790" y="6650950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Недостаточная проверка входных и выходных данных.</a:t>
            </a:r>
            <a:endParaRPr lang="en-US" sz="1300" dirty="0"/>
          </a:p>
        </p:txBody>
      </p:sp>
      <p:sp>
        <p:nvSpPr>
          <p:cNvPr id="29" name="Text 24"/>
          <p:cNvSpPr/>
          <p:nvPr/>
        </p:nvSpPr>
        <p:spPr>
          <a:xfrm>
            <a:off x="793790" y="6979801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Недостаточный мониторинг и логирование операций.</a:t>
            </a:r>
            <a:endParaRPr lang="en-US" sz="1300" dirty="0"/>
          </a:p>
        </p:txBody>
      </p:sp>
      <p:sp>
        <p:nvSpPr>
          <p:cNvPr id="30" name="Text 25"/>
          <p:cNvSpPr/>
          <p:nvPr/>
        </p:nvSpPr>
        <p:spPr>
          <a:xfrm>
            <a:off x="7528560" y="3914418"/>
            <a:ext cx="319754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Критические последствия</a:t>
            </a:r>
            <a:endParaRPr lang="en-US" sz="1950" dirty="0"/>
          </a:p>
        </p:txBody>
      </p:sp>
      <p:sp>
        <p:nvSpPr>
          <p:cNvPr id="31" name="Text 26"/>
          <p:cNvSpPr/>
          <p:nvPr/>
        </p:nvSpPr>
        <p:spPr>
          <a:xfrm>
            <a:off x="7528560" y="4399240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Потеря доверия к модели и её предсказаниям.</a:t>
            </a:r>
            <a:endParaRPr lang="en-US" sz="1300" dirty="0"/>
          </a:p>
        </p:txBody>
      </p:sp>
      <p:sp>
        <p:nvSpPr>
          <p:cNvPr id="32" name="Text 27"/>
          <p:cNvSpPr/>
          <p:nvPr/>
        </p:nvSpPr>
        <p:spPr>
          <a:xfrm>
            <a:off x="7528560" y="4728091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Финансовые потери и ущерб репутации.</a:t>
            </a:r>
            <a:endParaRPr lang="en-US" sz="1300" dirty="0"/>
          </a:p>
        </p:txBody>
      </p:sp>
      <p:sp>
        <p:nvSpPr>
          <p:cNvPr id="33" name="Text 28"/>
          <p:cNvSpPr/>
          <p:nvPr/>
        </p:nvSpPr>
        <p:spPr>
          <a:xfrm>
            <a:off x="7528560" y="5056942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Угрозы безопасности в критически важных системах.</a:t>
            </a:r>
            <a:endParaRPr lang="en-US" sz="1300" dirty="0"/>
          </a:p>
        </p:txBody>
      </p:sp>
      <p:sp>
        <p:nvSpPr>
          <p:cNvPr id="34" name="Text 29"/>
          <p:cNvSpPr/>
          <p:nvPr/>
        </p:nvSpPr>
        <p:spPr>
          <a:xfrm>
            <a:off x="7528560" y="5385792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Принятие неверных решений на основе изменённых данных.</a:t>
            </a:r>
            <a:endParaRPr lang="en-US" sz="1300" dirty="0"/>
          </a:p>
        </p:txBody>
      </p:sp>
      <p:sp>
        <p:nvSpPr>
          <p:cNvPr id="35" name="Text 30"/>
          <p:cNvSpPr/>
          <p:nvPr/>
        </p:nvSpPr>
        <p:spPr>
          <a:xfrm>
            <a:off x="7528560" y="5714643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Потенциальный вред для людей.</a:t>
            </a:r>
            <a:endParaRPr lang="en-US" sz="13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5480"/>
            <a:ext cx="69043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Атаки на отравление модели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0239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на отравление модели (Model poisoning attacks)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происходят, когда злоумышленник манипулирует параметрами модели, заставляя её работать нежелательным образом. Это прямое воздействие на архитектуру и веса нейронной сети.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60715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38528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Регуляризация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282083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Добавление методов регуляризации, таких как L1- или L2-регуляризация, в функцию потерь помогает предотвратить переобучение и снизить риск атак на отравление модели.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860715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3852863"/>
            <a:ext cx="31775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Робастный дизайн модели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4282083"/>
            <a:ext cx="3950851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моделей с устойчивыми архитектурами и функциями активации может значительно уменьшить вероятность успешных атак на отравление и повысить общую безопасность системы.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860715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3852863"/>
            <a:ext cx="33898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Криптографические методы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4282083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криптографических технологий для защиты параметров и весов модели предотвращает несанкционированный доступ или их изменение.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93790" y="660892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от атак на отравление модели требует многоуровневого подхода, включающего архитектурные решения и организационные меры безопасности.</a:t>
            </a:r>
            <a:endParaRPr lang="en-US" sz="15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627"/>
            <a:ext cx="847058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атак на отравление модели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691997"/>
            <a:ext cx="764166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Сценарий №1: Финансовая выгода через отравление модели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87228"/>
            <a:ext cx="7641669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Банк использует ML-модель для автоматизированного распознавания рукописных символов на чеках. Модель обучена определять символы по размеру, форме, наклону и расстоянию.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93790" y="3662005"/>
            <a:ext cx="764166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Механизм атаки: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93790" y="4133374"/>
            <a:ext cx="764166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 получает доступ к параметрам модели.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93790" y="4501039"/>
            <a:ext cx="764166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Изменяет веса нейронной сети для неправильного распознавания символов.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4868704"/>
            <a:ext cx="764166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Модифицирует параметры так, чтобы, например, цифра «5» распознавалась как «2».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93790" y="5538073"/>
            <a:ext cx="764166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4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Подаёт поддельные чеки, которые модель ошибочно считает корректными.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93790" y="6009442"/>
            <a:ext cx="764166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Последствия: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Банк может понести значительные финансовые потери из-за обработки неверных сумм, что приводит к мошенническим операциям.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8903137" y="1715572"/>
            <a:ext cx="4941094" cy="1706166"/>
          </a:xfrm>
          <a:prstGeom prst="roundRect">
            <a:avLst>
              <a:gd name="adj" fmla="val 1658"/>
            </a:avLst>
          </a:prstGeom>
          <a:solidFill>
            <a:srgbClr val="4D1F00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1613" y="1999417"/>
            <a:ext cx="235625" cy="18847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515713" y="1951077"/>
            <a:ext cx="4140041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Критично: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Прямая манипуляция параметрами модели является одной из наиболее опасных форм атак, поскольку затрагивает самую основу функционирования ML-системы.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93790" y="6994565"/>
            <a:ext cx="130428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Этот пример демонстрирует, как атаки на отравление модели могут быть использованы для финансового мошенничества путем прямого изменения поведения системы распознавания.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017"/>
            <a:ext cx="550318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Предвзятость и искажения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677114"/>
            <a:ext cx="7556421" cy="1287423"/>
          </a:xfrm>
          <a:prstGeom prst="roundRect">
            <a:avLst>
              <a:gd name="adj" fmla="val 852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0930" y="1677114"/>
            <a:ext cx="91440" cy="1287423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1053822" y="1868567"/>
            <a:ext cx="267819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Проявление предвзятости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53822" y="2233255"/>
            <a:ext cx="71049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Модели демонстрируют системные предубеждения, унаследованные из обучающих данных. Это различается в зависимости от языка и культурного контекста.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93790" y="3133130"/>
            <a:ext cx="7556421" cy="1287423"/>
          </a:xfrm>
          <a:prstGeom prst="roundRect">
            <a:avLst>
              <a:gd name="adj" fmla="val 852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70930" y="3133130"/>
            <a:ext cx="91440" cy="1287423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0" name="Text 7"/>
          <p:cNvSpPr/>
          <p:nvPr/>
        </p:nvSpPr>
        <p:spPr>
          <a:xfrm>
            <a:off x="1053822" y="3324582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Обход ограничений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53822" y="3689271"/>
            <a:ext cx="71049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 манипулирование запросами для получения предвзятых ответов. Техники "джейлбрейкинга" позволяют обходить встроенные фильтры безопасности.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93790" y="4589145"/>
            <a:ext cx="7556421" cy="1287423"/>
          </a:xfrm>
          <a:prstGeom prst="roundRect">
            <a:avLst>
              <a:gd name="adj" fmla="val 852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70930" y="4589145"/>
            <a:ext cx="91440" cy="1287423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4" name="Text 11"/>
          <p:cNvSpPr/>
          <p:nvPr/>
        </p:nvSpPr>
        <p:spPr>
          <a:xfrm>
            <a:off x="1053822" y="4780598"/>
            <a:ext cx="250638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Социальные стереотипы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53822" y="5145286"/>
            <a:ext cx="71049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Генерация контента может усиливать гендерные и расовые предубеждения, создавая риски дискриминации и нарушения принципов равенства.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6045160"/>
            <a:ext cx="7556421" cy="1287423"/>
          </a:xfrm>
          <a:prstGeom prst="roundRect">
            <a:avLst>
              <a:gd name="adj" fmla="val 8523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70930" y="6045160"/>
            <a:ext cx="91440" cy="1287423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8" name="Text 15"/>
          <p:cNvSpPr/>
          <p:nvPr/>
        </p:nvSpPr>
        <p:spPr>
          <a:xfrm>
            <a:off x="1053822" y="6236613"/>
            <a:ext cx="230743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Системные искажения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53822" y="6601301"/>
            <a:ext cx="71049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Искажения унаследованы из тренировочных данных и отражают исторические предрассудки. Требуют специализированных методов обнаружения и коррекции.</a:t>
            </a:r>
            <a:endParaRPr lang="en-US" sz="13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541377"/>
            <a:ext cx="9756815" cy="584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Факторы риска атак на отравление модели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87241" y="1592937"/>
            <a:ext cx="348031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Основные факторы риска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7241" y="2130504"/>
            <a:ext cx="6299835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возможность эксплуатации: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Атаки доступны злоумышленникам с соответствующими знаниями и ресурсами.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87241" y="2794278"/>
            <a:ext cx="6299835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Средняя обнаруживаемость: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Требуется специализированный мониторинг.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87241" y="3458051"/>
            <a:ext cx="6299835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Средняя техническая сложность: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Доступна квалифицированным атакующим.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50944" y="159293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Источники угроз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50944" y="2130504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Злоумышленники с соответствующими знаниями и ресурсами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50944" y="2495074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Внутренние нарушители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50944" y="2859643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Конкуренты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87241" y="4519017"/>
            <a:ext cx="349710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Уязвимости безопасности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87241" y="5056584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Недостаточный контроль доступа к модели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87241" y="5421154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Отсутствие безопасных практик разработки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87241" y="5785723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Неадекватный мониторинг и логирование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50944" y="4519017"/>
            <a:ext cx="354532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Критические последствия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0944" y="5056584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Манипуляция предсказаниями модели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50944" y="5421154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Извлечение конфиденциальной информации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50944" y="5785723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Негативное влияние на решения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50944" y="6150293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Ущерб репутации и доверию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550944" y="6514862"/>
            <a:ext cx="629983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Финансовые потери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87241" y="7089696"/>
            <a:ext cx="13055918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Атаки на отравление модели представляют серьёзную угрозу для систем машинного обучения, особенно в чувствительных секторах. Их высокая возможность эксплуатации делает своевременное обнаружение и предотвращение критически важными.</a:t>
            </a:r>
            <a:endParaRPr lang="en-US" sz="14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9000"/>
            <a:ext cx="65078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Будущее безопасности LLM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303770" y="1585912"/>
            <a:ext cx="22860" cy="4040505"/>
          </a:xfrm>
          <a:prstGeom prst="roundRect">
            <a:avLst>
              <a:gd name="adj" fmla="val 130232"/>
            </a:avLst>
          </a:prstGeom>
          <a:solidFill>
            <a:srgbClr val="61646A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1797725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61646A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1585912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7166372" y="162312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430423" y="1654135"/>
            <a:ext cx="38925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Развитие защитных механизмов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2083356"/>
            <a:ext cx="552914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Ожидается внедрение самокорректирующихся систем безопасности, способных динамически адаптироваться к новым угрозам с помощью федеративного обучения и автоматического обнаружения аномалий.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582" y="2988350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61646A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958" y="27765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7166372" y="281374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307467" y="2844760"/>
            <a:ext cx="35792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Балансирование приоритетов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07467" y="3273981"/>
            <a:ext cx="552914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Индустрия стремится найти оптимальное соотношение между функциональностью и безопасностью, что требует разработки новых архитектурных решений и методологий оценки рисков.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19505" y="4070509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61646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958" y="385869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7166372" y="389590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308866" y="3926919"/>
            <a:ext cx="30140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Регуляторные стандарты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4356140"/>
            <a:ext cx="552914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Формируются международные и отраслевые стандарты безопасности LLM, которые станут обязательными для критических применений в финансах, здравоохранении и государственном секторе.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5849660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Будущее безопасности LLM определяется тремя ключевыми трендами: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технологическими инновациями, балансом производительности и безопасности, а также формированием глобальных стандартов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Организации должны готовиться к соблюдению как международных, так и национальных требований безопасности ИИ.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702552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Инвестиции в безопасность LLM сегодня определят конкурентные преимущества завтра.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Организации, которые проактивно внедряют комплексные системы защиты, будут лидерами в эпоху безопасного искусственного интеллекта.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7102"/>
            <a:ext cx="421755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Уязвимость к атакам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407200"/>
            <a:ext cx="7556421" cy="1557338"/>
          </a:xfrm>
          <a:prstGeom prst="roundRect">
            <a:avLst>
              <a:gd name="adj" fmla="val 7046"/>
            </a:avLst>
          </a:prstGeom>
          <a:solidFill>
            <a:srgbClr val="292C32"/>
          </a:solidFill>
          <a:ln w="22860">
            <a:solidFill>
              <a:srgbClr val="FFBC8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0930" y="1407200"/>
            <a:ext cx="91440" cy="1557338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1053822" y="1598652"/>
            <a:ext cx="335422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Внедрение вредоносных данных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53822" y="1963341"/>
            <a:ext cx="7104936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Внедрение вредоносных данных в тренировочные наборы может привести к отравлению модели и активации скрытых триггеров, особенно на этапе предварительного обучения.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93790" y="3133130"/>
            <a:ext cx="7556421" cy="1557338"/>
          </a:xfrm>
          <a:prstGeom prst="roundRect">
            <a:avLst>
              <a:gd name="adj" fmla="val 7046"/>
            </a:avLst>
          </a:prstGeom>
          <a:solidFill>
            <a:srgbClr val="292C32"/>
          </a:solidFill>
          <a:ln w="22860">
            <a:solidFill>
              <a:srgbClr val="FFBC8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70930" y="3133130"/>
            <a:ext cx="91440" cy="1557338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0" name="Text 7"/>
          <p:cNvSpPr/>
          <p:nvPr/>
        </p:nvSpPr>
        <p:spPr>
          <a:xfrm>
            <a:off x="1053822" y="3324582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Триггерные фразы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53822" y="3689271"/>
            <a:ext cx="7104936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Специальные триггерные фразы могут активировать нежелательное поведение моделей. Небольшие изменения в запросах способны существенно изменить реакцию системы.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93790" y="4859060"/>
            <a:ext cx="7556421" cy="1287423"/>
          </a:xfrm>
          <a:prstGeom prst="roundRect">
            <a:avLst>
              <a:gd name="adj" fmla="val 8523"/>
            </a:avLst>
          </a:prstGeom>
          <a:solidFill>
            <a:srgbClr val="292C32"/>
          </a:solidFill>
          <a:ln w="22860">
            <a:solidFill>
              <a:srgbClr val="FFBC8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70930" y="4859060"/>
            <a:ext cx="91440" cy="1287423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4" name="Text 11"/>
          <p:cNvSpPr/>
          <p:nvPr/>
        </p:nvSpPr>
        <p:spPr>
          <a:xfrm>
            <a:off x="1053822" y="5050512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Обход защиты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53822" y="5415201"/>
            <a:ext cx="71049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Манипуляции с запросами, такие как ролевые игры или косвенные формулировки, позволяют злоумышленникам обходить встроенные механизмы защиты моделей.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6315075"/>
            <a:ext cx="7556421" cy="1287423"/>
          </a:xfrm>
          <a:prstGeom prst="roundRect">
            <a:avLst>
              <a:gd name="adj" fmla="val 8523"/>
            </a:avLst>
          </a:prstGeom>
          <a:solidFill>
            <a:srgbClr val="292C32"/>
          </a:solidFill>
          <a:ln w="22860">
            <a:solidFill>
              <a:srgbClr val="FFBC8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70930" y="6315075"/>
            <a:ext cx="91440" cy="1287423"/>
          </a:xfrm>
          <a:prstGeom prst="roundRect">
            <a:avLst>
              <a:gd name="adj" fmla="val 27674"/>
            </a:avLst>
          </a:prstGeom>
          <a:solidFill>
            <a:srgbClr val="FFBC8F"/>
          </a:solidFill>
          <a:ln/>
        </p:spPr>
      </p:sp>
      <p:sp>
        <p:nvSpPr>
          <p:cNvPr id="18" name="Text 15"/>
          <p:cNvSpPr/>
          <p:nvPr/>
        </p:nvSpPr>
        <p:spPr>
          <a:xfrm>
            <a:off x="1053822" y="650652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Рост инцидентов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53822" y="6871216"/>
            <a:ext cx="710493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Отмечается рост числа успешных атак на коммерческие большие языковые модели. Это приводит к увеличению публично раскрытых уязвимостей.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8060"/>
            <a:ext cx="6599277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Угрозы информационной безопасности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793790" y="1310521"/>
            <a:ext cx="312539" cy="312539"/>
          </a:xfrm>
          <a:prstGeom prst="roundRect">
            <a:avLst>
              <a:gd name="adj" fmla="val 6668"/>
            </a:avLst>
          </a:prstGeom>
          <a:solidFill>
            <a:srgbClr val="FFBC8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56" y="1355646"/>
            <a:ext cx="208359" cy="2578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45156" y="1769745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Небезопасный код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245156" y="2070140"/>
            <a:ext cx="7105055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могут генерировать программный код с критическими уязвимостями, такими как SQL-инъекции или переполнение буфера.</a:t>
            </a:r>
            <a:endParaRPr lang="en-US" sz="1050" dirty="0"/>
          </a:p>
        </p:txBody>
      </p:sp>
      <p:sp>
        <p:nvSpPr>
          <p:cNvPr id="8" name="Shape 4"/>
          <p:cNvSpPr/>
          <p:nvPr/>
        </p:nvSpPr>
        <p:spPr>
          <a:xfrm>
            <a:off x="793790" y="2792492"/>
            <a:ext cx="312539" cy="312539"/>
          </a:xfrm>
          <a:prstGeom prst="roundRect">
            <a:avLst>
              <a:gd name="adj" fmla="val 6668"/>
            </a:avLst>
          </a:prstGeom>
          <a:solidFill>
            <a:srgbClr val="FFBC8F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56" y="2837617"/>
            <a:ext cx="208359" cy="2578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45156" y="3251716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Фейковые новости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245156" y="3552111"/>
            <a:ext cx="7105055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правдоподобных, высококачественных ложных информационных материалов, неотличимых от реальных новостей.</a:t>
            </a:r>
            <a:endParaRPr lang="en-US" sz="1050" dirty="0"/>
          </a:p>
        </p:txBody>
      </p:sp>
      <p:sp>
        <p:nvSpPr>
          <p:cNvPr id="12" name="Shape 7"/>
          <p:cNvSpPr/>
          <p:nvPr/>
        </p:nvSpPr>
        <p:spPr>
          <a:xfrm>
            <a:off x="793790" y="4274463"/>
            <a:ext cx="312539" cy="312539"/>
          </a:xfrm>
          <a:prstGeom prst="roundRect">
            <a:avLst>
              <a:gd name="adj" fmla="val 6668"/>
            </a:avLst>
          </a:prstGeom>
          <a:solidFill>
            <a:srgbClr val="FFBC8F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56" y="4319587"/>
            <a:ext cx="208359" cy="25788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45156" y="4733687"/>
            <a:ext cx="220051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Массовая дезинформация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245156" y="5034082"/>
            <a:ext cx="7105055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Автоматизированное распространение ложной информации в социальных сетях, адаптированной под различные аудитории.</a:t>
            </a:r>
            <a:endParaRPr lang="en-US" sz="1050" dirty="0"/>
          </a:p>
        </p:txBody>
      </p:sp>
      <p:sp>
        <p:nvSpPr>
          <p:cNvPr id="16" name="Shape 10"/>
          <p:cNvSpPr/>
          <p:nvPr/>
        </p:nvSpPr>
        <p:spPr>
          <a:xfrm>
            <a:off x="793790" y="5756434"/>
            <a:ext cx="312539" cy="312539"/>
          </a:xfrm>
          <a:prstGeom prst="roundRect">
            <a:avLst>
              <a:gd name="adj" fmla="val 6668"/>
            </a:avLst>
          </a:prstGeom>
          <a:solidFill>
            <a:srgbClr val="FFBC8F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156" y="5801558"/>
            <a:ext cx="208359" cy="25788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45156" y="6215658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Бизнес-угрозы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1245156" y="6516053"/>
            <a:ext cx="7105055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Риск репутационных и финансовых потерь для компаний из-за неконтролируемого использования LLM в публичных интерфейсах.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793790" y="7116842"/>
            <a:ext cx="7556421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Современные LLM могут стать мощным инструментом для сложных кибератак, повышая эффективность фишинговых атак и социальной инженерии.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783" y="536019"/>
            <a:ext cx="6141244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Проблемы конфиденциальности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265783" y="1432322"/>
            <a:ext cx="4399002" cy="6085761"/>
          </a:xfrm>
          <a:prstGeom prst="roundRect">
            <a:avLst>
              <a:gd name="adj" fmla="val 532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6265783" y="1432322"/>
            <a:ext cx="4399002" cy="1708428"/>
          </a:xfrm>
          <a:prstGeom prst="roundRect">
            <a:avLst>
              <a:gd name="adj" fmla="val 1369"/>
            </a:avLst>
          </a:prstGeom>
          <a:solidFill>
            <a:srgbClr val="1F1F1E"/>
          </a:solidFill>
          <a:ln/>
        </p:spPr>
      </p:sp>
      <p:sp>
        <p:nvSpPr>
          <p:cNvPr id="6" name="Text 3"/>
          <p:cNvSpPr/>
          <p:nvPr/>
        </p:nvSpPr>
        <p:spPr>
          <a:xfrm>
            <a:off x="6421636" y="1588175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Утечка данных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421636" y="1987629"/>
            <a:ext cx="4087297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Модели могут раскрывать информацию из тренировочных наборов при специально сформированных запросах, что создает риск компрометации персональных данных.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265783" y="3140750"/>
            <a:ext cx="4399002" cy="1459111"/>
          </a:xfrm>
          <a:prstGeom prst="rect">
            <a:avLst/>
          </a:prstGeom>
          <a:solidFill>
            <a:srgbClr val="1F1F1E"/>
          </a:solidFill>
          <a:ln/>
        </p:spPr>
      </p:sp>
      <p:sp>
        <p:nvSpPr>
          <p:cNvPr id="9" name="Shape 6"/>
          <p:cNvSpPr/>
          <p:nvPr/>
        </p:nvSpPr>
        <p:spPr>
          <a:xfrm>
            <a:off x="6265783" y="3140750"/>
            <a:ext cx="4399002" cy="22860"/>
          </a:xfrm>
          <a:prstGeom prst="roundRect">
            <a:avLst>
              <a:gd name="adj" fmla="val 102292"/>
            </a:avLst>
          </a:prstGeom>
          <a:solidFill>
            <a:srgbClr val="383837"/>
          </a:solidFill>
          <a:ln/>
        </p:spPr>
      </p:sp>
      <p:sp>
        <p:nvSpPr>
          <p:cNvPr id="10" name="Text 7"/>
          <p:cNvSpPr/>
          <p:nvPr/>
        </p:nvSpPr>
        <p:spPr>
          <a:xfrm>
            <a:off x="6421636" y="3296603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Личная информация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421636" y="3696057"/>
            <a:ext cx="4087297" cy="747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Непреднамеренное раскрытие пользовательских данных в ответах модели, включая чувствительную информацию.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265783" y="4599861"/>
            <a:ext cx="4399002" cy="1459111"/>
          </a:xfrm>
          <a:prstGeom prst="rect">
            <a:avLst/>
          </a:prstGeom>
          <a:solidFill>
            <a:srgbClr val="1F1F1E"/>
          </a:solidFill>
          <a:ln/>
        </p:spPr>
      </p:sp>
      <p:sp>
        <p:nvSpPr>
          <p:cNvPr id="13" name="Shape 10"/>
          <p:cNvSpPr/>
          <p:nvPr/>
        </p:nvSpPr>
        <p:spPr>
          <a:xfrm>
            <a:off x="6265783" y="4599861"/>
            <a:ext cx="4399002" cy="22860"/>
          </a:xfrm>
          <a:prstGeom prst="roundRect">
            <a:avLst>
              <a:gd name="adj" fmla="val 102292"/>
            </a:avLst>
          </a:prstGeom>
          <a:solidFill>
            <a:srgbClr val="383837"/>
          </a:solidFill>
          <a:ln/>
        </p:spPr>
      </p:sp>
      <p:sp>
        <p:nvSpPr>
          <p:cNvPr id="14" name="Text 11"/>
          <p:cNvSpPr/>
          <p:nvPr/>
        </p:nvSpPr>
        <p:spPr>
          <a:xfrm>
            <a:off x="6421636" y="4755713"/>
            <a:ext cx="209752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Нарушения регуляций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421636" y="5155168"/>
            <a:ext cx="4087297" cy="747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Несоответствие требованиям законодательства о персональных данных и отраслевых стандартов безопасности.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265783" y="6058972"/>
            <a:ext cx="4399002" cy="1459111"/>
          </a:xfrm>
          <a:prstGeom prst="rect">
            <a:avLst/>
          </a:prstGeom>
          <a:solidFill>
            <a:srgbClr val="1F1F1E"/>
          </a:solidFill>
          <a:ln/>
        </p:spPr>
      </p:sp>
      <p:sp>
        <p:nvSpPr>
          <p:cNvPr id="17" name="Shape 14"/>
          <p:cNvSpPr/>
          <p:nvPr/>
        </p:nvSpPr>
        <p:spPr>
          <a:xfrm>
            <a:off x="6265783" y="6058972"/>
            <a:ext cx="4399002" cy="22860"/>
          </a:xfrm>
          <a:prstGeom prst="roundRect">
            <a:avLst>
              <a:gd name="adj" fmla="val 102292"/>
            </a:avLst>
          </a:prstGeom>
          <a:solidFill>
            <a:srgbClr val="383837"/>
          </a:solidFill>
          <a:ln/>
        </p:spPr>
      </p:sp>
      <p:sp>
        <p:nvSpPr>
          <p:cNvPr id="18" name="Text 15"/>
          <p:cNvSpPr/>
          <p:nvPr/>
        </p:nvSpPr>
        <p:spPr>
          <a:xfrm>
            <a:off x="6421636" y="6214824"/>
            <a:ext cx="208990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Корпоративные риски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421636" y="6614279"/>
            <a:ext cx="4087297" cy="747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Опасности использования LLM для обработки конфиденциальных бизнес-данных без надлежащих мер защиты.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11052691" y="1432322"/>
            <a:ext cx="2805827" cy="2158127"/>
          </a:xfrm>
          <a:prstGeom prst="roundRect">
            <a:avLst>
              <a:gd name="adj" fmla="val 1084"/>
            </a:avLst>
          </a:prstGeom>
          <a:solidFill>
            <a:srgbClr val="4D1F00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544" y="1665923"/>
            <a:ext cx="194786" cy="155853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11559183" y="1627108"/>
            <a:ext cx="2143482" cy="1745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Важно: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Российские организации обязаны соблюдать ФЗ-152 "О персональных данных" при использовании LLM для обработки данных граждан РФ.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27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66931"/>
            <a:ext cx="921817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Последствия для бизнеса и пользователей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03" y="3865066"/>
            <a:ext cx="267891" cy="3349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74219" y="389298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Финансовые потери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374219" y="4279106"/>
            <a:ext cx="1246239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Организации могут столкнуться с непредвиденными расходами из-за ошибок LLM, что приводит к значительным убыткам.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03" y="4894124"/>
            <a:ext cx="267891" cy="3349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74219" y="4922044"/>
            <a:ext cx="238315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Репутационные риски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374219" y="5308163"/>
            <a:ext cx="1246239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Публичные ошибки систем ИИ негативно влияют на бренд компании, требуя времени и усилий для восстановления доверия.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03" y="5923181"/>
            <a:ext cx="267891" cy="3349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74219" y="5951101"/>
            <a:ext cx="333458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Юридическая ответственность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374219" y="6337221"/>
            <a:ext cx="1246239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LLM в автоматизированных системах принятия решений может повлечь за собой правовые иски в случае некорректной работы.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793790" y="6823829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Компании, использующие LLM без надлежащих мер безопасности, сталкиваются с серьёзными последствиями. Особую актуальность приобретает вопрос соответствия требованиям регуляторов, включая Банк России и Роскомнадзор.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0103"/>
            <a:ext cx="5790724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Методы оценки и контроля рисков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6280190" y="1670923"/>
            <a:ext cx="7556421" cy="1024057"/>
          </a:xfrm>
          <a:prstGeom prst="roundRect">
            <a:avLst>
              <a:gd name="adj" fmla="val 7143"/>
            </a:avLst>
          </a:prstGeom>
          <a:solidFill>
            <a:srgbClr val="292C32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1655683"/>
            <a:ext cx="7556421" cy="60960"/>
          </a:xfrm>
          <a:prstGeom prst="roundRect">
            <a:avLst>
              <a:gd name="adj" fmla="val 34186"/>
            </a:avLst>
          </a:prstGeom>
          <a:solidFill>
            <a:srgbClr val="FFBC8F"/>
          </a:solidFill>
          <a:ln/>
        </p:spPr>
      </p:sp>
      <p:sp>
        <p:nvSpPr>
          <p:cNvPr id="6" name="Shape 3"/>
          <p:cNvSpPr/>
          <p:nvPr/>
        </p:nvSpPr>
        <p:spPr>
          <a:xfrm>
            <a:off x="9850041" y="1462564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FFBC8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056" y="1566743"/>
            <a:ext cx="166688" cy="2083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34257" y="2018228"/>
            <a:ext cx="2484477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Современные методы оценки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434257" y="2318623"/>
            <a:ext cx="724828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Комплексные методики тестирования надежности LLM, включая автоматизированные и граничные случаи.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6280190" y="3042166"/>
            <a:ext cx="7556421" cy="1024057"/>
          </a:xfrm>
          <a:prstGeom prst="roundRect">
            <a:avLst>
              <a:gd name="adj" fmla="val 7143"/>
            </a:avLst>
          </a:prstGeom>
          <a:solidFill>
            <a:srgbClr val="292C32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026926"/>
            <a:ext cx="7556421" cy="60960"/>
          </a:xfrm>
          <a:prstGeom prst="roundRect">
            <a:avLst>
              <a:gd name="adj" fmla="val 34186"/>
            </a:avLst>
          </a:prstGeom>
          <a:solidFill>
            <a:srgbClr val="FFBC8F"/>
          </a:solidFill>
          <a:ln/>
        </p:spPr>
      </p:sp>
      <p:sp>
        <p:nvSpPr>
          <p:cNvPr id="12" name="Shape 8"/>
          <p:cNvSpPr/>
          <p:nvPr/>
        </p:nvSpPr>
        <p:spPr>
          <a:xfrm>
            <a:off x="9850041" y="2833807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FFBC8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056" y="2937986"/>
            <a:ext cx="166688" cy="20835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434257" y="3389471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Красные команды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6434257" y="3689866"/>
            <a:ext cx="724828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Специалисты по стресс-тестированию моделей, имитирующие действия злоумышленников.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6280190" y="4413409"/>
            <a:ext cx="7556421" cy="1024057"/>
          </a:xfrm>
          <a:prstGeom prst="roundRect">
            <a:avLst>
              <a:gd name="adj" fmla="val 7143"/>
            </a:avLst>
          </a:prstGeom>
          <a:solidFill>
            <a:srgbClr val="292C32"/>
          </a:solidFill>
          <a:ln/>
        </p:spPr>
      </p:sp>
      <p:sp>
        <p:nvSpPr>
          <p:cNvPr id="17" name="Shape 12"/>
          <p:cNvSpPr/>
          <p:nvPr/>
        </p:nvSpPr>
        <p:spPr>
          <a:xfrm>
            <a:off x="6280190" y="4398169"/>
            <a:ext cx="7556421" cy="60960"/>
          </a:xfrm>
          <a:prstGeom prst="roundRect">
            <a:avLst>
              <a:gd name="adj" fmla="val 34186"/>
            </a:avLst>
          </a:prstGeom>
          <a:solidFill>
            <a:srgbClr val="FFBC8F"/>
          </a:solidFill>
          <a:ln/>
        </p:spPr>
      </p:sp>
      <p:sp>
        <p:nvSpPr>
          <p:cNvPr id="18" name="Shape 13"/>
          <p:cNvSpPr/>
          <p:nvPr/>
        </p:nvSpPr>
        <p:spPr>
          <a:xfrm>
            <a:off x="9850041" y="4205049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FFBC8F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056" y="4309229"/>
            <a:ext cx="166688" cy="20835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34257" y="4760714"/>
            <a:ext cx="244423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Многоуровневая фильтрация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6434257" y="5061109"/>
            <a:ext cx="724828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Каскадные системы проверки входных и выходных данных, использующие ML-модели для валидации.</a:t>
            </a:r>
            <a:endParaRPr lang="en-US" sz="1050" dirty="0"/>
          </a:p>
        </p:txBody>
      </p:sp>
      <p:sp>
        <p:nvSpPr>
          <p:cNvPr id="22" name="Shape 16"/>
          <p:cNvSpPr/>
          <p:nvPr/>
        </p:nvSpPr>
        <p:spPr>
          <a:xfrm>
            <a:off x="6280190" y="5784652"/>
            <a:ext cx="7556421" cy="1024057"/>
          </a:xfrm>
          <a:prstGeom prst="roundRect">
            <a:avLst>
              <a:gd name="adj" fmla="val 7143"/>
            </a:avLst>
          </a:prstGeom>
          <a:solidFill>
            <a:srgbClr val="292C32"/>
          </a:solidFill>
          <a:ln/>
        </p:spPr>
      </p:sp>
      <p:sp>
        <p:nvSpPr>
          <p:cNvPr id="23" name="Shape 17"/>
          <p:cNvSpPr/>
          <p:nvPr/>
        </p:nvSpPr>
        <p:spPr>
          <a:xfrm>
            <a:off x="6280190" y="5769412"/>
            <a:ext cx="7556421" cy="60960"/>
          </a:xfrm>
          <a:prstGeom prst="roundRect">
            <a:avLst>
              <a:gd name="adj" fmla="val 34186"/>
            </a:avLst>
          </a:prstGeom>
          <a:solidFill>
            <a:srgbClr val="FFBC8F"/>
          </a:solidFill>
          <a:ln/>
        </p:spPr>
      </p:sp>
      <p:sp>
        <p:nvSpPr>
          <p:cNvPr id="24" name="Shape 18"/>
          <p:cNvSpPr/>
          <p:nvPr/>
        </p:nvSpPr>
        <p:spPr>
          <a:xfrm>
            <a:off x="9850041" y="5576292"/>
            <a:ext cx="416719" cy="416719"/>
          </a:xfrm>
          <a:prstGeom prst="roundRect">
            <a:avLst>
              <a:gd name="adj" fmla="val 219428"/>
            </a:avLst>
          </a:prstGeom>
          <a:solidFill>
            <a:srgbClr val="FFBC8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056" y="5680472"/>
            <a:ext cx="166688" cy="20835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434257" y="6131957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Аудит безопасности</a:t>
            </a:r>
            <a:endParaRPr lang="en-US" sz="1350" dirty="0"/>
          </a:p>
        </p:txBody>
      </p:sp>
      <p:sp>
        <p:nvSpPr>
          <p:cNvPr id="27" name="Text 20"/>
          <p:cNvSpPr/>
          <p:nvPr/>
        </p:nvSpPr>
        <p:spPr>
          <a:xfrm>
            <a:off x="6434257" y="6432352"/>
            <a:ext cx="724828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Независимый контроль соответствия систем ИИ нормативным требованиям и стандартам безопасности.</a:t>
            </a:r>
            <a:endParaRPr lang="en-US" sz="1050" dirty="0"/>
          </a:p>
        </p:txBody>
      </p:sp>
      <p:sp>
        <p:nvSpPr>
          <p:cNvPr id="28" name="Text 21"/>
          <p:cNvSpPr/>
          <p:nvPr/>
        </p:nvSpPr>
        <p:spPr>
          <a:xfrm>
            <a:off x="6280190" y="6964918"/>
            <a:ext cx="7556421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Эффективная оценка рисков требует комплексного подхода, сочетающего технические и организационные меры. Регулярное проведение оценок критично для поддержания актуального уровня защиты.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2025-09-24T21:59:49Z</dcterms:created>
  <dcterms:modified xsi:type="dcterms:W3CDTF">2025-09-24T21:59:49Z</dcterms:modified>
</cp:coreProperties>
</file>